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6" r:id="rId21"/>
    <p:sldId id="275" r:id="rId22"/>
    <p:sldId id="280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A0E9A-DD00-43D8-9C3B-94846422B4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63C9A4-BAB9-4DE3-98E0-8DECDE595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26393-C527-45F0-B405-22AD7F54F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2A8C-1EF2-47C1-BB09-BF881A55B4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9F0AA-3EF0-48FB-946C-00B48C90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FA3DE-14F7-4883-A18E-A96C2CB40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A65E-D3A1-4273-8E11-86D3BD5B7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3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C3EF9-24AC-4509-8579-129891A0A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3868EC-0917-4177-A00C-F815F4FA23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D66C3-B764-4214-A3E4-2683FC3DB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2A8C-1EF2-47C1-BB09-BF881A55B4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E76BC-65E5-4291-A91E-36D281851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707EB-6D8D-4B20-906F-7B40514AB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A65E-D3A1-4273-8E11-86D3BD5B7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93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B34CC1-A4C1-4721-A7DC-9F4AA9AB75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B45914-925E-4F85-BA64-FAADD996A1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A7401-BFCB-4953-B22C-E713C4CE1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2A8C-1EF2-47C1-BB09-BF881A55B4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E6A99-9A24-4739-BFF2-9CF5211C3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3F50E-C96E-44D0-8462-E1B0FD699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A65E-D3A1-4273-8E11-86D3BD5B7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98AD1-36FE-4F62-AFE2-589FDDF35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EE62C-6A7A-4B11-9538-C2EBD911E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2ED99-A2F0-4538-B665-75ACD0F91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2A8C-1EF2-47C1-BB09-BF881A55B4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68982-2B0D-46FF-8DF3-75215CF9F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02829-F198-4283-8192-E9DE2BE5A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A65E-D3A1-4273-8E11-86D3BD5B7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6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6A8C5-6654-47A8-9FBC-D297AAB37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F8D810-589D-4577-9273-A6E3FCD3A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9BB0F-57E9-4C34-9519-7A2B3AA9D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2A8C-1EF2-47C1-BB09-BF881A55B4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75656-4C5A-48C8-B999-9FA447036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AA900-034F-49F3-B9AD-A8CF32E9E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A65E-D3A1-4273-8E11-86D3BD5B7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7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7F26B-554B-4216-8891-BD7667F49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844A3-E2D3-4CE9-9E4A-A40E4D157A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9FAC2-6253-41FB-A55E-1D86EC828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FE2A58-8C1E-4754-8FF6-55389E611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2A8C-1EF2-47C1-BB09-BF881A55B4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5524C-8511-4CB9-95FE-5197FAD6D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847CC-5BBB-485D-A7F7-A0CEF6A49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A65E-D3A1-4273-8E11-86D3BD5B7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1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20862-EB49-466B-8574-2B1433873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8628C-7007-4D16-BBB3-0012BDF95C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10D351-2179-44F2-B900-0861F9292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47F05-D7E4-4780-8B61-3B2823735B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37DCB-EB1E-4722-A3F4-2EE7A723A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67AFCD-80DA-4EB9-91C5-C54F54E4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2A8C-1EF2-47C1-BB09-BF881A55B4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415AEA-7167-4C17-B5EE-F0AF3C54D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3E01DA-DB7C-4344-A7BA-45B67CB7E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A65E-D3A1-4273-8E11-86D3BD5B7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5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071D5-1787-4D14-A52D-411AF6244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11FDC0-1FEB-4B37-A181-B42045F8F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2A8C-1EF2-47C1-BB09-BF881A55B4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342D6-62C8-4781-8E77-0CF9D68F0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A76F3D-F805-4628-8136-1892D7B1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A65E-D3A1-4273-8E11-86D3BD5B7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2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8E2BF2-CCC6-4B96-AF0F-A943264F5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2A8C-1EF2-47C1-BB09-BF881A55B4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E59F33-6423-4B0A-A090-420B7F12A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9FCBD-1569-4EE1-B1FF-101211A4D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A65E-D3A1-4273-8E11-86D3BD5B7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6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89B9D-3D54-4D05-AE76-90C03BD92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C354D-8D7F-47D0-8AD7-3645D60C5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1EB73B-96C1-495C-93A6-D0C892751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4D85D-C90E-48FD-9E74-BDC6E0246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2A8C-1EF2-47C1-BB09-BF881A55B4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D8154-C4F9-4D3C-B671-BAF45CF5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2E0D1-514A-4BBB-8EE6-686AED389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A65E-D3A1-4273-8E11-86D3BD5B7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1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B2CD6C-1742-42EE-A4AA-64074AA52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3D0636-6C81-462F-895B-08562544E6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14250D-662D-4B64-9FC8-8F1967F46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0B655F-BF36-4323-9577-8B3D8C4F5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32A8C-1EF2-47C1-BB09-BF881A55B4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1DD08-6DC9-4EE0-9842-2BF266CE4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880048-3F9C-4522-9F1C-02AC5BA35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BA65E-D3A1-4273-8E11-86D3BD5B7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86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6573DB-F075-42CE-A33D-F285B20F0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A4FD6-B892-4EB8-A911-9EB0076F9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C475E4-0241-4E69-8DB8-D439977AB6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32A8C-1EF2-47C1-BB09-BF881A55B4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F570E-B86C-487D-91DD-314F662F9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605B2-F7E4-465E-AC8B-372C32E9C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BA65E-D3A1-4273-8E11-86D3BD5B7B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0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38A4B-9F63-4CF9-A854-3B1F3901A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4800" dirty="0">
                <a:solidFill>
                  <a:schemeClr val="bg1"/>
                </a:solidFill>
                <a:latin typeface="Arial Narrow" panose="020B0606020202030204" pitchFamily="34" charset="0"/>
              </a:rPr>
              <a:t>ОБЩИНСКО ПУБЛИЧНО-ЧАСТНО ПАРТНЬОРСТВО</a:t>
            </a:r>
            <a:br>
              <a:rPr lang="bg-BG" sz="4800" dirty="0">
                <a:solidFill>
                  <a:schemeClr val="bg1"/>
                </a:solidFill>
                <a:latin typeface="Arial Narrow" panose="020B0606020202030204" pitchFamily="34" charset="0"/>
              </a:rPr>
            </a:br>
            <a:r>
              <a:rPr lang="bg-BG" sz="4800" i="1" dirty="0">
                <a:solidFill>
                  <a:schemeClr val="bg1"/>
                </a:solidFill>
                <a:latin typeface="Arial Narrow" panose="020B0606020202030204" pitchFamily="34" charset="0"/>
              </a:rPr>
              <a:t>сборник с добри практики</a:t>
            </a:r>
            <a:endParaRPr lang="en-US" sz="48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370123-F28A-4F1F-A7DD-0C7429BE09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6062" y="3830594"/>
            <a:ext cx="9144000" cy="228772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44B07F2C-6199-47B3-B709-47016ADBB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038" y="4255643"/>
            <a:ext cx="1345497" cy="1345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D2850D8A-C6BF-41EF-B926-1D7BFC8CC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9164" y="4255643"/>
            <a:ext cx="1551236" cy="119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>
            <a:extLst>
              <a:ext uri="{FF2B5EF4-FFF2-40B4-BE49-F238E27FC236}">
                <a16:creationId xmlns:a16="http://schemas.microsoft.com/office/drawing/2014/main" id="{8FFFD48C-5DC0-4321-A966-0629A38DE5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879" y="4255643"/>
            <a:ext cx="1294838" cy="135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7">
            <a:extLst>
              <a:ext uri="{FF2B5EF4-FFF2-40B4-BE49-F238E27FC236}">
                <a16:creationId xmlns:a16="http://schemas.microsoft.com/office/drawing/2014/main" id="{C0498C39-A8CE-42C3-A4A5-ADE4CF809A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661" y="4255643"/>
            <a:ext cx="1508103" cy="861773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9B87E051-3902-4CC6-BA5F-F20B83083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34" y="4293714"/>
            <a:ext cx="871117" cy="1225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>
            <a:extLst>
              <a:ext uri="{FF2B5EF4-FFF2-40B4-BE49-F238E27FC236}">
                <a16:creationId xmlns:a16="http://schemas.microsoft.com/office/drawing/2014/main" id="{B20B2539-FE3C-48B5-B7F9-0273A3A8E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938" y="6651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723057B-295C-4069-BA24-EFF3E8995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7211" y="891531"/>
            <a:ext cx="5495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bg-BG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bg-BG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</a:t>
            </a:r>
            <a:endParaRPr kumimoji="0" lang="bg-BG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512563-AF03-4B74-8F21-75A77E9546EA}"/>
              </a:ext>
            </a:extLst>
          </p:cNvPr>
          <p:cNvSpPr txBox="1"/>
          <p:nvPr/>
        </p:nvSpPr>
        <p:spPr>
          <a:xfrm>
            <a:off x="3639550" y="5256549"/>
            <a:ext cx="122523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r>
              <a:rPr lang="bg-BG" altLang="en-US" sz="800" dirty="0">
                <a:solidFill>
                  <a:srgbClr val="17365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АЛИАНС ЗА РЕГИОНАЛНО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r>
              <a:rPr lang="bg-BG" altLang="en-US" sz="800" dirty="0">
                <a:solidFill>
                  <a:srgbClr val="17365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СЪТРУДНИЧЕСТВО И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r>
              <a:rPr lang="bg-BG" altLang="en-US" sz="800" dirty="0">
                <a:solidFill>
                  <a:srgbClr val="17365D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РАЗВИТИЕ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</a:pPr>
            <a:endParaRPr lang="bg-BG" altLang="en-US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1C3F3B-3615-4812-A04C-A65E2714DF54}"/>
              </a:ext>
            </a:extLst>
          </p:cNvPr>
          <p:cNvSpPr txBox="1"/>
          <p:nvPr/>
        </p:nvSpPr>
        <p:spPr>
          <a:xfrm flipH="1">
            <a:off x="5672478" y="5509135"/>
            <a:ext cx="913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ОБЩИНА </a:t>
            </a:r>
          </a:p>
          <a:p>
            <a:r>
              <a:rPr lang="bg-BG" sz="8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МАДЖАРОВО</a:t>
            </a:r>
            <a:endParaRPr lang="en-US" sz="8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6873DC-6BF7-4C81-B3D8-0AC1B8E47E69}"/>
              </a:ext>
            </a:extLst>
          </p:cNvPr>
          <p:cNvSpPr txBox="1"/>
          <p:nvPr/>
        </p:nvSpPr>
        <p:spPr>
          <a:xfrm>
            <a:off x="0" y="6150503"/>
            <a:ext cx="12184062" cy="52322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</a:rPr>
              <a:t>Проект № BG05SFOP001-2.009-0140 „ФОРУМ ЗА ПРИЛОЖНА ДЕМОКРАЦИЯ “ се осъществява с финансовата подкрепа на Оперативна програма „Добро управление“, съфинансирана от Европейския съюз чрез Европейския социален фонд 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19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КАКВО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36" y="2051223"/>
            <a:ext cx="11800702" cy="3744096"/>
          </a:xfrm>
        </p:spPr>
        <p:txBody>
          <a:bodyPr>
            <a:normAutofit fontScale="70000" lnSpcReduction="20000"/>
          </a:bodyPr>
          <a:lstStyle/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Закон за концесиите (основни разпоредби):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Съгласно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 чл. 40 , ал. 2 ЗК кметът на общината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изпълнява правомощията на 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концедент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, като: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•	прави предложения до Координационния съвет относно Националната стратегия за развитие на концесиите;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•	прави предложения до общинския съвет за включването, изключването и промяната на проекти за концесии в плана за действие за общинските концесии;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•	извършва мониторинг и контрол на сключените от него концесионни договори;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•	изготвя и внася за одобрение в общинския съвет годишни отчети относно изпълнението на включените в плана за действие за общинските концесии проекти и на сключените от него концесионни договори;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•	прави предложения до Координационния съвет за приемане на насоки относно проблеми, които са свързани с възлагането на концесиите и с изпълнението или прекратяването на концесионните договори;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•	публикува в Националния концесионен регистър плана за действие за общинските концесии.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39100-C176-4F62-8F55-D118CAB52ED8}"/>
              </a:ext>
            </a:extLst>
          </p:cNvPr>
          <p:cNvSpPr txBox="1"/>
          <p:nvPr/>
        </p:nvSpPr>
        <p:spPr>
          <a:xfrm>
            <a:off x="370702" y="1239621"/>
            <a:ext cx="10107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Законодателна уредба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020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КАКВО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36" y="2051223"/>
            <a:ext cx="11800702" cy="3744096"/>
          </a:xfrm>
        </p:spPr>
        <p:txBody>
          <a:bodyPr>
            <a:normAutofit lnSpcReduction="10000"/>
          </a:bodyPr>
          <a:lstStyle/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Национално законодателство – подзаконови норамтивни актове: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НАРЕДБА за мониторинга, управлението и контрола на концесиите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 (приета с ПМС № 177 от 20.08.2018 г., oбн., ДВ, бр. 70 от 24.08.2018 г.; спряно действие с Определение № 10782 от 7.09.2018 г. на ВАС на РБ - бр. 95 от 16.11.2018 г., в сила от 16.11.2018 г.) и 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НАРЕДБА за изискванията за определяне на финансово-икономическите елементи на концесията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(приета с ПМС № 83 от 22.05.2018 г., обн., ДВ, бр. 44 от 29.05.2018 г., в сила от 29.05.2018 г.)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39100-C176-4F62-8F55-D118CAB52ED8}"/>
              </a:ext>
            </a:extLst>
          </p:cNvPr>
          <p:cNvSpPr txBox="1"/>
          <p:nvPr/>
        </p:nvSpPr>
        <p:spPr>
          <a:xfrm>
            <a:off x="370702" y="1239621"/>
            <a:ext cx="10107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Законодателна уредба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559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КАКВО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36" y="2051223"/>
            <a:ext cx="11800702" cy="3744096"/>
          </a:xfrm>
        </p:spPr>
        <p:txBody>
          <a:bodyPr>
            <a:normAutofit fontScale="85000" lnSpcReduction="20000"/>
          </a:bodyPr>
          <a:lstStyle/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Основната разлика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между ОПЧП и традиционните проекти, възлагани от общините например по Закона за обществените поръчки се състои в 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прехвърлянето и поделянето на риска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между партньорите от публичния и от частния сектор. 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В чл. 3 ЗК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тази разлика е ясно очертана: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i="1" dirty="0">
                <a:solidFill>
                  <a:srgbClr val="002060"/>
                </a:solidFill>
                <a:latin typeface="Arial Narrow" panose="020B0606020202030204" pitchFamily="34" charset="0"/>
              </a:rPr>
              <a:t>Чл. 3. (1) Публичните органи може да избират дали да възлагат строителство или услуги чрез обществена поръчка или чрез концесия в зависимост от разполагаемите финансови средства и възможностите за прехвърляне на оперативния риск на икономически оператор.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i="1" dirty="0">
                <a:solidFill>
                  <a:srgbClr val="002060"/>
                </a:solidFill>
                <a:latin typeface="Arial Narrow" panose="020B0606020202030204" pitchFamily="34" charset="0"/>
              </a:rPr>
              <a:t>(2) Когато се възлага строителство и/или услуги, </a:t>
            </a:r>
            <a:r>
              <a:rPr lang="ru-RU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без да се прехвърля оперативният риск </a:t>
            </a:r>
            <a:r>
              <a:rPr lang="ru-RU" i="1" dirty="0">
                <a:solidFill>
                  <a:srgbClr val="002060"/>
                </a:solidFill>
                <a:latin typeface="Arial Narrow" panose="020B0606020202030204" pitchFamily="34" charset="0"/>
              </a:rPr>
              <a:t>на икономическия оператор, възлагането се извършва </a:t>
            </a:r>
            <a:r>
              <a:rPr lang="ru-RU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по реда на Закона за обществените поръчки.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39100-C176-4F62-8F55-D118CAB52ED8}"/>
              </a:ext>
            </a:extLst>
          </p:cNvPr>
          <p:cNvSpPr txBox="1"/>
          <p:nvPr/>
        </p:nvSpPr>
        <p:spPr>
          <a:xfrm>
            <a:off x="370702" y="1239621"/>
            <a:ext cx="10107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..... не е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513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КАКВО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36" y="2051223"/>
            <a:ext cx="11800702" cy="4065372"/>
          </a:xfrm>
        </p:spPr>
        <p:txBody>
          <a:bodyPr>
            <a:normAutofit fontScale="70000" lnSpcReduction="20000"/>
          </a:bodyPr>
          <a:lstStyle/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По принцип рисковете при един проект за ПЧП следва да бъдат разпределени за страната, която разполага с най-подходящи инструменти за тяхното управление, като целта е да се постигне оптимален баланс между изместването на риска и компенсацията за страната, която го понася. 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Партньорът от частния сектор често отговаря за рисковете, свързани с проектирането, изграждането, финансирането, експлоатацията и поддръжката на инфраструктурата, докато партньорът от публичния сектор обикновено поема регулаторните и политическите рискове.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Оперативният риск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обаче съгласно ЗК следва да бъде винаги прехвърлен на икономическия оператор. 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* оперативен риск - </a:t>
            </a:r>
            <a:r>
              <a:rPr lang="ru-RU" i="1" dirty="0">
                <a:solidFill>
                  <a:srgbClr val="002060"/>
                </a:solidFill>
                <a:latin typeface="Arial Narrow" panose="020B0606020202030204" pitchFamily="34" charset="0"/>
              </a:rPr>
              <a:t>произтича от фактори, които са извън контрола на страните по концесионния договор, и представлява риск от излагане на колебанията на пазара относно търсенето и/или предлагането на обекта на концесията и/или на услугите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bg-BG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(По-подробно за оперативния риск – чл. 31 ЗК)</a:t>
            </a:r>
            <a:endParaRPr lang="en-US" b="1" i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39100-C176-4F62-8F55-D118CAB52ED8}"/>
              </a:ext>
            </a:extLst>
          </p:cNvPr>
          <p:cNvSpPr txBox="1"/>
          <p:nvPr/>
        </p:nvSpPr>
        <p:spPr>
          <a:xfrm>
            <a:off x="370702" y="1239621"/>
            <a:ext cx="10107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..... не е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57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ЗАЩО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36" y="2051223"/>
            <a:ext cx="11800702" cy="4300150"/>
          </a:xfrm>
        </p:spPr>
        <p:txBody>
          <a:bodyPr>
            <a:normAutofit fontScale="40000" lnSpcReduction="20000"/>
          </a:bodyPr>
          <a:lstStyle/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по-ранно завършване на планирана програма за капиталови инвестиции, тъй като ПЧП могат да предоставят значително допълнително финансиране към традиционните бюджетни пакети;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възможност за по-висока ефективност при изпълнението на проекта чрез по-бързо завършване на отделните проекти;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възможност за поделяне на рисковете с партньора от частния сектор и оптимизиране на разходите през целия жизнен цикъл на проекта;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възможност за по-добра поддръжка и ниво на обслужване, отколкото при традиционните проекти, с възприемане на подход на жизнения цикъл;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възможност за съчетаване на експертен опит от публичния и от частния сектор по най-ефективен начин за извършване на задълбочена оценка на проекта и за постигане на оптимален проектен обхват.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в европейския контекст рамката за счетоводна отчетност на ЕС (ЕСС 2010) позволява публичното участие в ПЧП при определени условия да се вписва като задбалансови позиции. Това стимулира тяхното използване за по-добро спазване на критериите за конвергенция за въвеждане на еврото, известни също като критериите от Маастрихт.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ru-RU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*  </a:t>
            </a:r>
            <a:r>
              <a:rPr lang="ru-RU" sz="3300" i="1" dirty="0">
                <a:solidFill>
                  <a:srgbClr val="002060"/>
                </a:solidFill>
                <a:latin typeface="Arial Narrow" panose="020B0606020202030204" pitchFamily="34" charset="0"/>
              </a:rPr>
              <a:t>Публично-частни партньорства в ЕС — широкоразпространени недостатъци и ограничени ползи - специален доклад на Европейската Сметна Палата, 2018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39100-C176-4F62-8F55-D118CAB52ED8}"/>
              </a:ext>
            </a:extLst>
          </p:cNvPr>
          <p:cNvSpPr txBox="1"/>
          <p:nvPr/>
        </p:nvSpPr>
        <p:spPr>
          <a:xfrm>
            <a:off x="370702" y="1239621"/>
            <a:ext cx="10107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допълнителни ползи</a:t>
            </a:r>
            <a:endParaRPr lang="en-US" sz="3600" i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853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ЗАЩО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36" y="2051223"/>
            <a:ext cx="11800702" cy="4300150"/>
          </a:xfrm>
        </p:spPr>
        <p:txBody>
          <a:bodyPr>
            <a:noAutofit/>
          </a:bodyPr>
          <a:lstStyle/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по-добро и по-надеждно обслужване, съответно по-качествена инфраструктура на по-добра за общината цена отколкото възможностите, които дават публичните източници на финансиране. 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частният сектор, от друга страна, разполага с капацитет и компетентности далеч по-различни от тези на  публичния сектор и именно от тези различия обикновено предоставят нови възможности за изграждане на инфраструктура, съответно предоставяне на обществена услуга с по-високо качество. 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по-иновативни подходи за решаване на проблемите, управлението на разходите и сроковете. 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Частните партньори са клиентски ориентирани - като последица обикновено води до повишаване качеството на предлаганите от тях услуги.  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по-добра поддръжка на изграденото сторителство, особено когато такава поддръжка е включена в договора като задължение на концесионера и има предвидени неустойки при неизпълнение. 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по време на действието на ПЧП общината добива по-реална представа за необходимите разходи и други отговорности, свързани с поддръжката на конкретен обект.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повече успеваемост в събираемостта на дължимите такси от потребителите на обществените услуги, както и в откриването на повече законови възможности в рамките на проекта за генериране на приходи. 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повече възможности за  привличане на финасови ресурси, от допълнителни източници, до които общините нямат достъп.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39100-C176-4F62-8F55-D118CAB52ED8}"/>
              </a:ext>
            </a:extLst>
          </p:cNvPr>
          <p:cNvSpPr txBox="1"/>
          <p:nvPr/>
        </p:nvSpPr>
        <p:spPr>
          <a:xfrm>
            <a:off x="370702" y="1239621"/>
            <a:ext cx="10107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допълнителни ползи</a:t>
            </a:r>
            <a:endParaRPr lang="en-US" sz="3600" i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270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ЗАЩО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36" y="2051223"/>
            <a:ext cx="11800702" cy="4300150"/>
          </a:xfrm>
        </p:spPr>
        <p:txBody>
          <a:bodyPr>
            <a:normAutofit fontScale="40000" lnSpcReduction="20000"/>
          </a:bodyPr>
          <a:lstStyle/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много по-прецизна подготовка отколкото един традиционен проект - необходима, за да направи още изначално проекта атрактивен за частните инвеститори, както и да очертае колкото е възможно по-ясно бъдещите отношения между публичния и частния партньор. 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повече средства и време в сравнение с традиционните проекти, което може да доведе до забавяне започването и осъществяването на проекта във времето.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договори с продължителен срок на действие, свързани с дългогодишна ангажираност на общината с проекта 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всички пропуски в първоначалната преценка могат да окажат значително отрицателно въздействие върху общинския фиск.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проектът трябва да бъде добре структуриран по начин позволяващ доброто му управление, както и контрол по изпълнението му за целия срок на договора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общината остава в основата на отговорността да бъде изградена общинската инфраструктура, съответно да бъде предоставена общинската административна услуга. 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необходимост от допълнителни знания и умения на служителите на общинската администрация</a:t>
            </a:r>
          </a:p>
          <a:p>
            <a:pPr marL="57150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може да «осветли» скрити дифицити или недостатъци на местната власт.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39100-C176-4F62-8F55-D118CAB52ED8}"/>
              </a:ext>
            </a:extLst>
          </p:cNvPr>
          <p:cNvSpPr txBox="1"/>
          <p:nvPr/>
        </p:nvSpPr>
        <p:spPr>
          <a:xfrm>
            <a:off x="370702" y="1239621"/>
            <a:ext cx="10107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предизвикателства</a:t>
            </a:r>
            <a:endParaRPr lang="en-US" sz="3600" i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50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КОГА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848" y="1297459"/>
            <a:ext cx="11775989" cy="5412260"/>
          </a:xfrm>
        </p:spPr>
        <p:txBody>
          <a:bodyPr>
            <a:normAutofit fontScale="47500" lnSpcReduction="20000"/>
          </a:bodyPr>
          <a:lstStyle/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4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 Услугата или обектът не могат да бъдат реализиран само с финансовите средства и опита на местната власт;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 Участието на частен партньор би повишило качеството или равнището на услугата в сравнение с това, което местната власт би могла да осигури сама;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 Участието на частен партньор би позволило изпълнение на обекта или предоставяне на услугата в по-съкратени срокове, отколкото ако местната власт е единствен участник;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 Потребителите на услугата подкрепят участието на частен партньор;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 Съществува възможност за конкуренция между евентуалните частни партньори;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 Не съществува законодателна или регулативна забрана за участието на частен партньор в съответния обект или в предоставянето на съответната услуга;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 Услугата може лесно да се измери и остойности;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 Разходите по услугата или проекта могат да бъдат покрити с таксите, заплащани от потребителите;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 Проектът или услугата дават възможност за иновации;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 Местната власт вече има опит в партньорството с частния сектор.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4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4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4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44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933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КАК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6" y="1725314"/>
            <a:ext cx="11775988" cy="4782065"/>
          </a:xfrm>
        </p:spPr>
        <p:txBody>
          <a:bodyPr>
            <a:noAutofit/>
          </a:bodyPr>
          <a:lstStyle/>
          <a:p>
            <a:pPr marL="685800" indent="-5715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ясно да се разбира законодателната рамка, която определя правомощията и отговорностите, свързани с ОПЧП; </a:t>
            </a:r>
          </a:p>
          <a:p>
            <a:pPr marL="685800" indent="-5715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да се прецени институционалния и административен капацитет на общинските институции, както и наличието на компетентни и добре обучени за целта кадри в администрацията; </a:t>
            </a:r>
          </a:p>
          <a:p>
            <a:pPr marL="685800" indent="-5715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да съществува познание за възможностите за финансиране, разработване и реализиране на такъв проект. </a:t>
            </a:r>
          </a:p>
          <a:p>
            <a:pPr marL="685800" indent="-5715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да бъде направена предварителна оценка за готовността на общината (Municipal Readiness) да участва в такова партньорство (започва обикновено с анализ на общинската система за планиране и бюджетиране, което от своя страна позволява да бъдат разпознати проектите с добър потенциал за реализиране на ОПЧП, както и възможностите на общината да изпълни задълженията, свързани с такова партньорство. Общината се нуждае от вътрешни ресурси и най-вече квалифициран персонал и финасови средства. Екипът по проекта от страна на общината следва да има капацитет ежедневно да наблюдава и ръководи ОПЧП прокета, от фазата за определяне на частен партньор-концесионер до изпълнението)</a:t>
            </a:r>
          </a:p>
          <a:p>
            <a:pPr marL="685800" indent="-5715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да бъде изяснено дали проектът налага да бъдат получени разрешения или одобрения от други местни или държавни органи и организации.</a:t>
            </a:r>
          </a:p>
          <a:p>
            <a:pPr marL="685800" indent="-5715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дали се налага наемането на външни консултанти., които да подпомогнат процеса по подготовка на процедурата и самата проектна и техническа документация</a:t>
            </a:r>
          </a:p>
          <a:p>
            <a:pPr marL="685800" indent="-5715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dirty="0">
                <a:solidFill>
                  <a:srgbClr val="002060"/>
                </a:solidFill>
                <a:latin typeface="Arial Narrow" panose="020B0606020202030204" pitchFamily="34" charset="0"/>
              </a:rPr>
              <a:t>предварителна преценка как общината да гарантира своята финансова стабилност и възможността да изпълнява своите задължения по договора за ОПЧП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7C9CEA-2D04-42B7-9956-F74460E2145F}"/>
              </a:ext>
            </a:extLst>
          </p:cNvPr>
          <p:cNvSpPr txBox="1"/>
          <p:nvPr/>
        </p:nvSpPr>
        <p:spPr>
          <a:xfrm>
            <a:off x="370702" y="1078983"/>
            <a:ext cx="10107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ключови фактори</a:t>
            </a:r>
            <a:endParaRPr lang="en-US" sz="3600" i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904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КАК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848" y="1887750"/>
            <a:ext cx="11775989" cy="4821969"/>
          </a:xfrm>
        </p:spPr>
        <p:txBody>
          <a:bodyPr>
            <a:normAutofit fontScale="40000" lnSpcReduction="20000"/>
          </a:bodyPr>
          <a:lstStyle/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На второ място: Преди да пристъпи към едно ОПЧП, частният инвеститор обикновено възлага извършване на дю дилиджънс анализ (Due diligence) с цела да прецени какви биха били рисковете, както и какъв е инвестиционния потенциал на проекта. Затова е особено важно общината да разбира притесненията и въпросите, които биха имали потенциалните инвеститори и още с подготовката на процедурата и проектната документация следва да бъде подготвена да даде отговор и обяснение на всички тези въпроси и притеснения. Някои от тези въпроси и притеснения биха могли да бъдат:</a:t>
            </a:r>
          </a:p>
          <a:p>
            <a:pPr marL="685800" indent="-5715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	Проектът важен ли е за общината? (На частните инвеститори е добре известно, че ако един проект е важен за общината и нейните жители, то той има по-голям шанс за успех.)</a:t>
            </a:r>
          </a:p>
          <a:p>
            <a:pPr marL="685800" indent="-5715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	Какви подготвителни дейтвия са осъществени по проекта и доколко задълбочено?</a:t>
            </a:r>
          </a:p>
          <a:p>
            <a:pPr marL="685800" indent="-5715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	Проектът реалистичен ли е или по-скоро пожелателен? (Предвидените от общината приходи, търсене, разходи почиват ли на обективни критерии и задълбочен анализ?)</a:t>
            </a:r>
          </a:p>
          <a:p>
            <a:pPr marL="685800" indent="-5715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	Има ли опасност разходите, свързани с проекта да нарастнат и/или приходите да намалеят? (Или до колко има предвидимост на проекта?)</a:t>
            </a:r>
          </a:p>
          <a:p>
            <a:pPr marL="685800" indent="-5715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	Какво е реномето на общината като договорен партньор? (По-специално заплаща ли общината редовно своите задължения към други партньори; подкрепя ли общината изпълнението на други проекти?)</a:t>
            </a:r>
          </a:p>
          <a:p>
            <a:pPr marL="685800" indent="-5715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	Достатъчно надеждна и независима ли е съдебната система? (Кому са подсъдни споровете, които биха възникнали във връзка с изпълнението на договора; независимо ли е правосъдитето в съответния район/държава; има ли възможност да се предвиди разглеждане на споровете от арбитраж, в т.ч. и международен арбитраж?)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7C9CEA-2D04-42B7-9956-F74460E2145F}"/>
              </a:ext>
            </a:extLst>
          </p:cNvPr>
          <p:cNvSpPr txBox="1"/>
          <p:nvPr/>
        </p:nvSpPr>
        <p:spPr>
          <a:xfrm>
            <a:off x="370702" y="1078983"/>
            <a:ext cx="10107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ключови фактори</a:t>
            </a:r>
            <a:endParaRPr lang="en-US" sz="3600" i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17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Въведение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918" y="1309816"/>
            <a:ext cx="11677135" cy="5183059"/>
          </a:xfrm>
        </p:spPr>
        <p:txBody>
          <a:bodyPr>
            <a:normAutofit lnSpcReduction="10000"/>
          </a:bodyPr>
          <a:lstStyle/>
          <a:p>
            <a:pPr marL="17145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bg-BG" sz="2600" b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Цели на сборника:</a:t>
            </a:r>
          </a:p>
          <a:p>
            <a:pPr marL="628650" marR="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bg-BG" sz="2600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 покаже добри примери за публично-частно партньорство (ПЧП), приложими в българските общини;</a:t>
            </a:r>
          </a:p>
          <a:p>
            <a:pPr marL="628650" marR="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bg-BG" sz="2600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 послужи като ръководство и практически помощен инструмент за общинските администрации в тяхната преценка за приложимостта на ПЧП към конкретни проекти, както и за тяхната подготовка и изпълнение;</a:t>
            </a:r>
          </a:p>
          <a:p>
            <a:pPr marL="628650" marR="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bg-BG" sz="2600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помощ на представителите на държавните институции, за работещите в частния сектор, както и за всички, имащи отношение към предоставянето и ползването на общинска инфраструктура и услуги;</a:t>
            </a:r>
          </a:p>
          <a:p>
            <a:pPr marL="628650" marR="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bg-BG" sz="2600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 посочи, анализира и систематизира по сектори успешни примери за ОПЧП от практиката на местни власти в различни краища на света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6570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КАК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848" y="1887750"/>
            <a:ext cx="11775989" cy="4821969"/>
          </a:xfrm>
        </p:spPr>
        <p:txBody>
          <a:bodyPr>
            <a:normAutofit fontScale="47500" lnSpcReduction="20000"/>
          </a:bodyPr>
          <a:lstStyle/>
          <a:p>
            <a:pPr marL="114300" indent="0" algn="ctr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ИЗТОЧНИЦИТЕ НА ПРИХОДИ (ФИНАНСИРАНЕ) НА ПРОЕКТА.</a:t>
            </a: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4400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В едно ОПЧП главните източници на приходи обикновено идват от: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	Плащания от страна на потребителите – това са случаите, когато частният партньор събира такса или друга цена директно от потребителите на услугите или изграденото – предмет на ОПЧП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	Повишената стойност на имотите.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	Търговски приходи – приходи, които проектът генерира от част или цялата  изградената инфраструктура или предоставяна услуга – предмет на ОПЧП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	Плащания от страна на общината -  когато общината или друга публична институция плаща на частния инвеститор, за да изполва изградената от последния инфраструктура. 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	Грантове, фондове, програми – за някои проекти може да съществува възможност да получат финасиране от различни фондове, в това число фондове и програми на Европейския съюз.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7C9CEA-2D04-42B7-9956-F74460E2145F}"/>
              </a:ext>
            </a:extLst>
          </p:cNvPr>
          <p:cNvSpPr txBox="1"/>
          <p:nvPr/>
        </p:nvSpPr>
        <p:spPr>
          <a:xfrm>
            <a:off x="370702" y="1078983"/>
            <a:ext cx="10107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ключовият въпрос</a:t>
            </a:r>
            <a:endParaRPr lang="en-US" sz="3600" i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3791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КАК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702" y="1670906"/>
            <a:ext cx="11775989" cy="4821969"/>
          </a:xfrm>
        </p:spPr>
        <p:txBody>
          <a:bodyPr>
            <a:noAutofit/>
          </a:bodyPr>
          <a:lstStyle/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200" dirty="0">
                <a:solidFill>
                  <a:srgbClr val="002060"/>
                </a:solidFill>
                <a:latin typeface="Arial Narrow" panose="020B0606020202030204" pitchFamily="34" charset="0"/>
              </a:rPr>
              <a:t>•	</a:t>
            </a: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Проектът добър ли е за местната общност, допринася ли за подобряване благосъстоянитето на жителите на общината с подобряване качеството на инфраструрктурата, съответно услугата; с повишаване темповете на икономическо развитие на района, отваряне на нови работни места и т.н.?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•	Ползва ли се проекта с подкрепа от месната, регионалната власт и националното правителство?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•	Предоставена ли е достатъчно информация за проекта на местната общност? Хората ангажирани ли са и вярват ли в необходимостта от проекта?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•	Общината в лицето на местните органи за самоуправление полага ли усилия за успеха на проекта?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•	Формата на ОПЧП важна ли е за общината и по-конкретно дали ОПЧП е избрано стратегически от общината или едонствено поради липса на друга възможност за финансиране на проекта?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•	Изготвен ли е задълбочен предварителен анализ и оценка на проекта? Този анализ показва ли проблеми и рискове, на които не е даден отговор с проектната документация?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•	Общината притежава ли административен капацитет за да организира процедурата по възлагане на проекта и да участва активно като страна в неговото изплънение? Разполага ли общината с добре обучен експертен екип?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7C9CEA-2D04-42B7-9956-F74460E2145F}"/>
              </a:ext>
            </a:extLst>
          </p:cNvPr>
          <p:cNvSpPr txBox="1"/>
          <p:nvPr/>
        </p:nvSpPr>
        <p:spPr>
          <a:xfrm>
            <a:off x="370702" y="1078983"/>
            <a:ext cx="10107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още ключови въпроси</a:t>
            </a:r>
            <a:endParaRPr lang="en-US" sz="3600" i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455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КАК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274" y="1887750"/>
            <a:ext cx="11775989" cy="4821969"/>
          </a:xfrm>
        </p:spPr>
        <p:txBody>
          <a:bodyPr>
            <a:noAutofit/>
          </a:bodyPr>
          <a:lstStyle/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•	 Изяснени ли са правата на собственост върху терена/имота, в който ще се осъществява проекта? Ако съществуват права или претенции на трети лица, уредени ли са тези въпроси преди започване на процедурата по възлагане на проекта?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•	Проектът изисква ли издаване на разрешения,  лицензии или съгласувания с други институции и осигурено ли е тяхното издаване? Ако не – каква е времевата рамка за това? 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•	Има ли интерес от частния сектор към проекта? 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•	Има ли вероятност проектът да донесе разумна печалба за частния партньор? Предвиждат ли се достатъчно приходи, разходи, които подлежат на управление и достатъчно търсене на инфраструктурата/услугата, предмет на проекта?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•	Партньорството, което проектът предвижда достатъчно стабилно ли е? Добре ли са разпределени рсиковете и ползите между партньорите? Проектът win-win ли е?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•	Отговорностите и задълженията на частния партньор поносими и управляеми ли са?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>
                <a:solidFill>
                  <a:srgbClr val="002060"/>
                </a:solidFill>
                <a:latin typeface="Arial Narrow" panose="020B0606020202030204" pitchFamily="34" charset="0"/>
              </a:rPr>
              <a:t>•	Общината притежава ли достатъчно ресурси, за да осигури успеха на проекта?</a:t>
            </a:r>
            <a:endParaRPr lang="ru-RU" sz="12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7C9CEA-2D04-42B7-9956-F74460E2145F}"/>
              </a:ext>
            </a:extLst>
          </p:cNvPr>
          <p:cNvSpPr txBox="1"/>
          <p:nvPr/>
        </p:nvSpPr>
        <p:spPr>
          <a:xfrm>
            <a:off x="370702" y="1078983"/>
            <a:ext cx="10107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още ключови въпроси</a:t>
            </a:r>
            <a:endParaRPr lang="en-US" sz="3600" i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891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КАК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848" y="1887750"/>
            <a:ext cx="11775989" cy="4821969"/>
          </a:xfrm>
        </p:spPr>
        <p:txBody>
          <a:bodyPr>
            <a:normAutofit fontScale="47500" lnSpcReduction="20000"/>
          </a:bodyPr>
          <a:lstStyle/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	Проектът може да бъде избран на база политически, а не икономически и търговски приоритети. Обикновено това означава, че проектът не може да бъде финансиран по никакъв друг начин, а ОПЧП е избрано като форма без предварителен анализ и без стратегически подход. Обикновено това обрича ОПЧП на провал.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	Общината може да се поддаде на натиска на времето и да подцени предварителната подготовка и преценка за приложимостта и потенциала на ОПЧП. Бързайки, общината обикновено подкопава основите на успеха на проекта  и може да стане причина за неговия провал.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	Подготвителните работи на някои проекти изискват много задълбочен и скъп анализ. Ако общината не разполага с достатъчно средства да осъществи такъв, с голяма вероятност може да провали целия проект.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4400" dirty="0">
                <a:solidFill>
                  <a:srgbClr val="002060"/>
                </a:solidFill>
                <a:latin typeface="Arial Narrow" panose="020B0606020202030204" pitchFamily="34" charset="0"/>
              </a:rPr>
              <a:t>•	Общината трябва да се постарае да направи проекта не твърде „конкурентен“, т.е. да избегне опастността да бъдат подадени твърде много предложения с нереалистични оферти. Затова изискванията към частните инвеститори трябва да бъдат определени много внимателно с оглед изискванията на самия проект и след прецизен анализ на възможностите на пазара. </a:t>
            </a:r>
          </a:p>
          <a:p>
            <a:pPr marL="11430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4400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7C9CEA-2D04-42B7-9956-F74460E2145F}"/>
              </a:ext>
            </a:extLst>
          </p:cNvPr>
          <p:cNvSpPr txBox="1"/>
          <p:nvPr/>
        </p:nvSpPr>
        <p:spPr>
          <a:xfrm>
            <a:off x="370702" y="1078983"/>
            <a:ext cx="101078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често допускани грешки</a:t>
            </a:r>
            <a:endParaRPr lang="en-US" sz="3600" i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446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ECC117-2EDD-4D38-9F8B-C8E825718C5E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8800" i="1" dirty="0">
                <a:solidFill>
                  <a:schemeClr val="bg1"/>
                </a:solidFill>
                <a:latin typeface="Arial Narrow" panose="020B0606020202030204" pitchFamily="34" charset="0"/>
              </a:rPr>
              <a:t>Благодаря </a:t>
            </a:r>
          </a:p>
          <a:p>
            <a:pPr algn="ctr"/>
            <a:r>
              <a:rPr lang="bg-BG" sz="8800" i="1" dirty="0">
                <a:solidFill>
                  <a:schemeClr val="bg1"/>
                </a:solidFill>
                <a:latin typeface="Arial Narrow" panose="020B0606020202030204" pitchFamily="34" charset="0"/>
              </a:rPr>
              <a:t>за </a:t>
            </a:r>
          </a:p>
          <a:p>
            <a:pPr algn="ctr"/>
            <a:r>
              <a:rPr lang="bg-BG" sz="8800" i="1" dirty="0">
                <a:solidFill>
                  <a:schemeClr val="bg1"/>
                </a:solidFill>
                <a:latin typeface="Arial Narrow" panose="020B0606020202030204" pitchFamily="34" charset="0"/>
              </a:rPr>
              <a:t>вниманието!</a:t>
            </a:r>
            <a:endParaRPr lang="en-US" sz="8800" i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808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Въведение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918" y="1309816"/>
            <a:ext cx="11677135" cy="5183059"/>
          </a:xfrm>
        </p:spPr>
        <p:txBody>
          <a:bodyPr>
            <a:normAutofit/>
          </a:bodyPr>
          <a:lstStyle/>
          <a:p>
            <a:pPr marL="17145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2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bg-BG" sz="2600" b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Съдържание:</a:t>
            </a:r>
          </a:p>
          <a:p>
            <a:pPr marL="628650" marR="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bg-BG" sz="2600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кратка информация за основните характеристики на общинските ПЧП (ОПЧП), както и за правната рамка на ОПЧП в България;</a:t>
            </a:r>
          </a:p>
          <a:p>
            <a:pPr marL="628650" marR="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bg-BG" sz="2600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Основните проблеми на различните етапи на осъществяване на ОПЧП и ключови фактори за успеха на подобни проекти;</a:t>
            </a:r>
          </a:p>
          <a:p>
            <a:pPr marL="628650" marR="0" indent="-45720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sz="2600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g-BG" sz="2600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ОПЧП проекта, разгледани по сектори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59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   КАКВО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54" y="1458097"/>
            <a:ext cx="11948983" cy="4201298"/>
          </a:xfrm>
        </p:spPr>
        <p:txBody>
          <a:bodyPr>
            <a:normAutofit fontScale="92500"/>
          </a:bodyPr>
          <a:lstStyle/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bg-BG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Организацията за икономическо сътрудничество и развитие (ОИСР) дефинира ПЧП като: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bg-BG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b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дългосрочни договорни споразумения между правителството и частен партньор, при които последният осигурява и финансира публични услуги с помощта на капиталов актив, като споделя присъщите рискове 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bg-BG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bg-BG" i="1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ОИСР, „Principles of Public Governance of Public-Private Partnerships“, 2012 г</a:t>
            </a:r>
            <a:r>
              <a:rPr lang="bg-BG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bg-BG" dirty="0">
              <a:solidFill>
                <a:srgbClr val="00206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целите на настоящия сборник общинско публично-частно партньорство (ОПЧП) е ПЧП, в което възложител (публичен орган) е общински орган или орган на местна власт. 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bg-BG" dirty="0">
              <a:solidFill>
                <a:srgbClr val="002060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732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КАКВО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36" y="2051223"/>
            <a:ext cx="11800702" cy="3744096"/>
          </a:xfrm>
        </p:spPr>
        <p:txBody>
          <a:bodyPr>
            <a:normAutofit lnSpcReduction="10000"/>
          </a:bodyPr>
          <a:lstStyle/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право на Европейския съюз (ЕС):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Директива 2014/23/ЕС на Европейския парламент и на Съвета от 26 февруари 2014 година за възлагане на договори за концесия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Директива от 21 декември 1989 година относно координирането на законовите, подзаконовите и административните разпоредби, отнасящи се до прилагането на производства по обжалване при възлагането на обществени поръчки за доставки и за строителство (89/665/ЕИО)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относно изискванията, свързани с концесии за строителство и концесии за услуги</a:t>
            </a:r>
            <a:endParaRPr lang="en-US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39100-C176-4F62-8F55-D118CAB52ED8}"/>
              </a:ext>
            </a:extLst>
          </p:cNvPr>
          <p:cNvSpPr txBox="1"/>
          <p:nvPr/>
        </p:nvSpPr>
        <p:spPr>
          <a:xfrm>
            <a:off x="370702" y="1239621"/>
            <a:ext cx="10107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Законодателна уредба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411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КАКВО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36" y="2051223"/>
            <a:ext cx="11800702" cy="3744096"/>
          </a:xfrm>
        </p:spPr>
        <p:txBody>
          <a:bodyPr>
            <a:normAutofit lnSpcReduction="10000"/>
          </a:bodyPr>
          <a:lstStyle/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Национално законодателство: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През м. ноември 2017 г. изискванията на тези две директиви бяха въведени в българското законодателство от Народното събрание на Република България с приемането на изцяло нов 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Закон за концесиите (обн., ДВ, бр. 96 от 1.12.2017 г., в сила от 1.01.2018 г.)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(ЗК). 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С новия ЗК се отмениха действащия дотогава Закон за концесиите (от 2006 г.) и Закона за публично-частното партньорство (от 2013 г.) или новият ЗК постави новата правна рамка на публично-частното партньорство в България. </a:t>
            </a:r>
            <a:endParaRPr lang="en-US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39100-C176-4F62-8F55-D118CAB52ED8}"/>
              </a:ext>
            </a:extLst>
          </p:cNvPr>
          <p:cNvSpPr txBox="1"/>
          <p:nvPr/>
        </p:nvSpPr>
        <p:spPr>
          <a:xfrm>
            <a:off x="370702" y="1239621"/>
            <a:ext cx="10107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Законодателна уредба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112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КАКВО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36" y="2051223"/>
            <a:ext cx="11800702" cy="3744096"/>
          </a:xfrm>
        </p:spPr>
        <p:txBody>
          <a:bodyPr>
            <a:normAutofit lnSpcReduction="10000"/>
          </a:bodyPr>
          <a:lstStyle/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Закон за концесиите (основни разпоредби):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Съгласно 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чл. 1, ал. 1 ЗК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с него се урежда публично-частното партньорство, при което икономически оператор изпълнява строителство или предоставя услуги по възлагане от публичен орган чрез концесия за строителство или концесия за услуги. 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Така накратко са определени законовите възможностите за използване на ПЧП, а именно: 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чрез възлагане на концесия за строителство или на концесия за услуги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  <a:endParaRPr lang="en-US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39100-C176-4F62-8F55-D118CAB52ED8}"/>
              </a:ext>
            </a:extLst>
          </p:cNvPr>
          <p:cNvSpPr txBox="1"/>
          <p:nvPr/>
        </p:nvSpPr>
        <p:spPr>
          <a:xfrm>
            <a:off x="370702" y="1239621"/>
            <a:ext cx="10107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Законодателна уредба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254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КАКВО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36" y="2051223"/>
            <a:ext cx="11800702" cy="3744096"/>
          </a:xfrm>
        </p:spPr>
        <p:txBody>
          <a:bodyPr>
            <a:normAutofit/>
          </a:bodyPr>
          <a:lstStyle/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Закон за концесиите (основни разпоредби):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Съгласно 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чл. 6, ал. 3 ЗК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според органа, който ги възлага, концесиите (съответно ПЧП), биват 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държавни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 или 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общински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. 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Чл. 40 , ал. 1 ЗК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посочва, че политиката за общински концесии се определя от съответния общински съвет, който приема с решение план за действие за общинските концесии, и се изпълнява от кмета на общината. </a:t>
            </a:r>
            <a:endParaRPr lang="en-US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39100-C176-4F62-8F55-D118CAB52ED8}"/>
              </a:ext>
            </a:extLst>
          </p:cNvPr>
          <p:cNvSpPr txBox="1"/>
          <p:nvPr/>
        </p:nvSpPr>
        <p:spPr>
          <a:xfrm>
            <a:off x="370702" y="1239621"/>
            <a:ext cx="10107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Законодателна уредба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044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A5E61-13BE-44EF-92E8-1C75C8E34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808767"/>
          </a:xfrm>
          <a:solidFill>
            <a:schemeClr val="accent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bg-BG" sz="2400" dirty="0">
                <a:solidFill>
                  <a:schemeClr val="bg1"/>
                </a:solidFill>
                <a:latin typeface="Arial Narrow" panose="020B0606020202030204" pitchFamily="34" charset="0"/>
              </a:rPr>
              <a:t>     </a:t>
            </a:r>
            <a:r>
              <a:rPr lang="bg-BG" sz="3600" dirty="0">
                <a:solidFill>
                  <a:schemeClr val="bg1"/>
                </a:solidFill>
                <a:latin typeface="Arial Narrow" panose="020B0606020202030204" pitchFamily="34" charset="0"/>
              </a:rPr>
              <a:t>КАКВО</a:t>
            </a:r>
            <a:endParaRPr lang="en-US" sz="36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74E6C-6F39-40F9-B811-A336BD803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136" y="2051223"/>
            <a:ext cx="11800702" cy="3744096"/>
          </a:xfrm>
        </p:spPr>
        <p:txBody>
          <a:bodyPr>
            <a:normAutofit fontScale="77500" lnSpcReduction="20000"/>
          </a:bodyPr>
          <a:lstStyle/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b="1" u="sng" dirty="0">
                <a:solidFill>
                  <a:srgbClr val="002060"/>
                </a:solidFill>
                <a:latin typeface="Arial Narrow" panose="020B0606020202030204" pitchFamily="34" charset="0"/>
              </a:rPr>
              <a:t>Закон за концесиите (основни разпоредби):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Съгласно</a:t>
            </a:r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 чл. 40 , ал. 2 ЗК Общинският съвет </a:t>
            </a: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е органът, който: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•	одобрява преди тяхното издаване решенията на кмета на общината за откриване и за прекратяване на процедурите за определяне на концесионер и за изменение или отказ за изменение и за прекратяване на концесионните договори, независимо от вида на концесията;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•	одобрява годишни отчети на кмета на общината относно изпълнението на включените в плана за действие за общинските концесии проекти и на концесионните договори;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•	определя с решение кои местни такси, установени със закон, и цени на услуги се събират и/или постъпват в полза на концесионер на общинска концесия и на съвместна концесия с държавно и общинско участие, както и условията и реда за събиране на тези такси.</a:t>
            </a:r>
          </a:p>
          <a:p>
            <a:pPr marL="114300" marR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39100-C176-4F62-8F55-D118CAB52ED8}"/>
              </a:ext>
            </a:extLst>
          </p:cNvPr>
          <p:cNvSpPr txBox="1"/>
          <p:nvPr/>
        </p:nvSpPr>
        <p:spPr>
          <a:xfrm>
            <a:off x="370702" y="1239621"/>
            <a:ext cx="10107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Законодателна уредба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63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3281</Words>
  <Application>Microsoft Office PowerPoint</Application>
  <PresentationFormat>Widescreen</PresentationFormat>
  <Paragraphs>183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 Narrow</vt:lpstr>
      <vt:lpstr>Calibri</vt:lpstr>
      <vt:lpstr>Calibri Light</vt:lpstr>
      <vt:lpstr>Cambria</vt:lpstr>
      <vt:lpstr>Office Theme</vt:lpstr>
      <vt:lpstr>ОБЩИНСКО ПУБЛИЧНО-ЧАСТНО ПАРТНЬОРСТВО сборник с добри практики</vt:lpstr>
      <vt:lpstr>       Въведение</vt:lpstr>
      <vt:lpstr>       Въведение</vt:lpstr>
      <vt:lpstr>   КАКВО</vt:lpstr>
      <vt:lpstr>     КАКВО</vt:lpstr>
      <vt:lpstr>     КАКВО</vt:lpstr>
      <vt:lpstr>     КАКВО</vt:lpstr>
      <vt:lpstr>     КАКВО</vt:lpstr>
      <vt:lpstr>     КАКВО</vt:lpstr>
      <vt:lpstr>     КАКВО</vt:lpstr>
      <vt:lpstr>     КАКВО</vt:lpstr>
      <vt:lpstr>     КАКВО</vt:lpstr>
      <vt:lpstr>     КАКВО</vt:lpstr>
      <vt:lpstr>     ЗАЩО</vt:lpstr>
      <vt:lpstr>     ЗАЩО</vt:lpstr>
      <vt:lpstr>     ЗАЩО</vt:lpstr>
      <vt:lpstr>     КОГА</vt:lpstr>
      <vt:lpstr>     КАК</vt:lpstr>
      <vt:lpstr>     КАК</vt:lpstr>
      <vt:lpstr>     КАК</vt:lpstr>
      <vt:lpstr>     КАК</vt:lpstr>
      <vt:lpstr>     КАК</vt:lpstr>
      <vt:lpstr>     КАК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 Stoynova</dc:creator>
  <cp:lastModifiedBy>Tanya Stoynova</cp:lastModifiedBy>
  <cp:revision>28</cp:revision>
  <dcterms:created xsi:type="dcterms:W3CDTF">2020-07-24T09:56:51Z</dcterms:created>
  <dcterms:modified xsi:type="dcterms:W3CDTF">2020-07-28T11:43:11Z</dcterms:modified>
</cp:coreProperties>
</file>