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317" r:id="rId4"/>
    <p:sldId id="318" r:id="rId5"/>
    <p:sldId id="260" r:id="rId6"/>
    <p:sldId id="319" r:id="rId7"/>
    <p:sldId id="320" r:id="rId8"/>
    <p:sldId id="321" r:id="rId9"/>
    <p:sldId id="322" r:id="rId10"/>
    <p:sldId id="323" r:id="rId11"/>
    <p:sldId id="324" r:id="rId12"/>
    <p:sldId id="325" r:id="rId13"/>
    <p:sldId id="326" r:id="rId14"/>
    <p:sldId id="327" r:id="rId15"/>
    <p:sldId id="328" r:id="rId16"/>
    <p:sldId id="329" r:id="rId17"/>
    <p:sldId id="330" r:id="rId18"/>
    <p:sldId id="331" r:id="rId19"/>
    <p:sldId id="332" r:id="rId20"/>
    <p:sldId id="333" r:id="rId21"/>
    <p:sldId id="334" r:id="rId22"/>
    <p:sldId id="335" r:id="rId23"/>
    <p:sldId id="33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74" autoAdjust="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A0E9A-DD00-43D8-9C3B-94846422B4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63C9A4-BAB9-4DE3-98E0-8DECDE5956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A26393-C527-45F0-B405-22AD7F54FF8C}"/>
              </a:ext>
            </a:extLst>
          </p:cNvPr>
          <p:cNvSpPr>
            <a:spLocks noGrp="1"/>
          </p:cNvSpPr>
          <p:nvPr>
            <p:ph type="dt" sz="half" idx="10"/>
          </p:nvPr>
        </p:nvSpPr>
        <p:spPr/>
        <p:txBody>
          <a:bodyPr/>
          <a:lstStyle/>
          <a:p>
            <a:fld id="{81632A8C-1EF2-47C1-BB09-BF881A55B497}" type="datetimeFigureOut">
              <a:rPr lang="en-US" smtClean="0"/>
              <a:t>7/28/2020</a:t>
            </a:fld>
            <a:endParaRPr lang="en-US" dirty="0"/>
          </a:p>
        </p:txBody>
      </p:sp>
      <p:sp>
        <p:nvSpPr>
          <p:cNvPr id="5" name="Footer Placeholder 4">
            <a:extLst>
              <a:ext uri="{FF2B5EF4-FFF2-40B4-BE49-F238E27FC236}">
                <a16:creationId xmlns:a16="http://schemas.microsoft.com/office/drawing/2014/main" id="{E559F0AA-3EF0-48FB-946C-00B48C90A7D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2FA3DE-14F7-4883-A18E-A96C2CB40E6C}"/>
              </a:ext>
            </a:extLst>
          </p:cNvPr>
          <p:cNvSpPr>
            <a:spLocks noGrp="1"/>
          </p:cNvSpPr>
          <p:nvPr>
            <p:ph type="sldNum" sz="quarter" idx="12"/>
          </p:nvPr>
        </p:nvSpPr>
        <p:spPr/>
        <p:txBody>
          <a:bodyPr/>
          <a:lstStyle/>
          <a:p>
            <a:fld id="{DE9BA65E-D3A1-4273-8E11-86D3BD5B7BFC}" type="slidenum">
              <a:rPr lang="en-US" smtClean="0"/>
              <a:t>‹#›</a:t>
            </a:fld>
            <a:endParaRPr lang="en-US" dirty="0"/>
          </a:p>
        </p:txBody>
      </p:sp>
    </p:spTree>
    <p:extLst>
      <p:ext uri="{BB962C8B-B14F-4D97-AF65-F5344CB8AC3E}">
        <p14:creationId xmlns:p14="http://schemas.microsoft.com/office/powerpoint/2010/main" val="200653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C3EF9-24AC-4509-8579-129891A0A5E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3868EC-0917-4177-A00C-F815F4FA23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1D66C3-B764-4214-A3E4-2683FC3DB45A}"/>
              </a:ext>
            </a:extLst>
          </p:cNvPr>
          <p:cNvSpPr>
            <a:spLocks noGrp="1"/>
          </p:cNvSpPr>
          <p:nvPr>
            <p:ph type="dt" sz="half" idx="10"/>
          </p:nvPr>
        </p:nvSpPr>
        <p:spPr/>
        <p:txBody>
          <a:bodyPr/>
          <a:lstStyle/>
          <a:p>
            <a:fld id="{81632A8C-1EF2-47C1-BB09-BF881A55B497}" type="datetimeFigureOut">
              <a:rPr lang="en-US" smtClean="0"/>
              <a:t>7/28/2020</a:t>
            </a:fld>
            <a:endParaRPr lang="en-US" dirty="0"/>
          </a:p>
        </p:txBody>
      </p:sp>
      <p:sp>
        <p:nvSpPr>
          <p:cNvPr id="5" name="Footer Placeholder 4">
            <a:extLst>
              <a:ext uri="{FF2B5EF4-FFF2-40B4-BE49-F238E27FC236}">
                <a16:creationId xmlns:a16="http://schemas.microsoft.com/office/drawing/2014/main" id="{311E76BC-65E5-4291-A91E-36D2818514D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02707EB-6D8D-4B20-906F-7B40514AB640}"/>
              </a:ext>
            </a:extLst>
          </p:cNvPr>
          <p:cNvSpPr>
            <a:spLocks noGrp="1"/>
          </p:cNvSpPr>
          <p:nvPr>
            <p:ph type="sldNum" sz="quarter" idx="12"/>
          </p:nvPr>
        </p:nvSpPr>
        <p:spPr/>
        <p:txBody>
          <a:bodyPr/>
          <a:lstStyle/>
          <a:p>
            <a:fld id="{DE9BA65E-D3A1-4273-8E11-86D3BD5B7BFC}" type="slidenum">
              <a:rPr lang="en-US" smtClean="0"/>
              <a:t>‹#›</a:t>
            </a:fld>
            <a:endParaRPr lang="en-US" dirty="0"/>
          </a:p>
        </p:txBody>
      </p:sp>
    </p:spTree>
    <p:extLst>
      <p:ext uri="{BB962C8B-B14F-4D97-AF65-F5344CB8AC3E}">
        <p14:creationId xmlns:p14="http://schemas.microsoft.com/office/powerpoint/2010/main" val="3848933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B34CC1-A4C1-4721-A7DC-9F4AA9AB75E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B45914-925E-4F85-BA64-FAADD996A1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8A7401-BFCB-4953-B22C-E713C4CE1650}"/>
              </a:ext>
            </a:extLst>
          </p:cNvPr>
          <p:cNvSpPr>
            <a:spLocks noGrp="1"/>
          </p:cNvSpPr>
          <p:nvPr>
            <p:ph type="dt" sz="half" idx="10"/>
          </p:nvPr>
        </p:nvSpPr>
        <p:spPr/>
        <p:txBody>
          <a:bodyPr/>
          <a:lstStyle/>
          <a:p>
            <a:fld id="{81632A8C-1EF2-47C1-BB09-BF881A55B497}" type="datetimeFigureOut">
              <a:rPr lang="en-US" smtClean="0"/>
              <a:t>7/28/2020</a:t>
            </a:fld>
            <a:endParaRPr lang="en-US" dirty="0"/>
          </a:p>
        </p:txBody>
      </p:sp>
      <p:sp>
        <p:nvSpPr>
          <p:cNvPr id="5" name="Footer Placeholder 4">
            <a:extLst>
              <a:ext uri="{FF2B5EF4-FFF2-40B4-BE49-F238E27FC236}">
                <a16:creationId xmlns:a16="http://schemas.microsoft.com/office/drawing/2014/main" id="{8B3E6A99-9A24-4739-BFF2-9CF5211C38E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D43F50E-C96E-44D0-8462-E1B0FD6995F7}"/>
              </a:ext>
            </a:extLst>
          </p:cNvPr>
          <p:cNvSpPr>
            <a:spLocks noGrp="1"/>
          </p:cNvSpPr>
          <p:nvPr>
            <p:ph type="sldNum" sz="quarter" idx="12"/>
          </p:nvPr>
        </p:nvSpPr>
        <p:spPr/>
        <p:txBody>
          <a:bodyPr/>
          <a:lstStyle/>
          <a:p>
            <a:fld id="{DE9BA65E-D3A1-4273-8E11-86D3BD5B7BFC}" type="slidenum">
              <a:rPr lang="en-US" smtClean="0"/>
              <a:t>‹#›</a:t>
            </a:fld>
            <a:endParaRPr lang="en-US" dirty="0"/>
          </a:p>
        </p:txBody>
      </p:sp>
    </p:spTree>
    <p:extLst>
      <p:ext uri="{BB962C8B-B14F-4D97-AF65-F5344CB8AC3E}">
        <p14:creationId xmlns:p14="http://schemas.microsoft.com/office/powerpoint/2010/main" val="76666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98AD1-36FE-4F62-AFE2-589FDDF352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CEE62C-6A7A-4B11-9538-C2EBD911E0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52ED99-A2F0-4538-B665-75ACD0F91458}"/>
              </a:ext>
            </a:extLst>
          </p:cNvPr>
          <p:cNvSpPr>
            <a:spLocks noGrp="1"/>
          </p:cNvSpPr>
          <p:nvPr>
            <p:ph type="dt" sz="half" idx="10"/>
          </p:nvPr>
        </p:nvSpPr>
        <p:spPr/>
        <p:txBody>
          <a:bodyPr/>
          <a:lstStyle/>
          <a:p>
            <a:fld id="{81632A8C-1EF2-47C1-BB09-BF881A55B497}" type="datetimeFigureOut">
              <a:rPr lang="en-US" smtClean="0"/>
              <a:t>7/28/2020</a:t>
            </a:fld>
            <a:endParaRPr lang="en-US" dirty="0"/>
          </a:p>
        </p:txBody>
      </p:sp>
      <p:sp>
        <p:nvSpPr>
          <p:cNvPr id="5" name="Footer Placeholder 4">
            <a:extLst>
              <a:ext uri="{FF2B5EF4-FFF2-40B4-BE49-F238E27FC236}">
                <a16:creationId xmlns:a16="http://schemas.microsoft.com/office/drawing/2014/main" id="{C2D68982-2B0D-46FF-8DF3-75215CF9F51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1C02829-F198-4283-8192-E9DE2BE5ADA2}"/>
              </a:ext>
            </a:extLst>
          </p:cNvPr>
          <p:cNvSpPr>
            <a:spLocks noGrp="1"/>
          </p:cNvSpPr>
          <p:nvPr>
            <p:ph type="sldNum" sz="quarter" idx="12"/>
          </p:nvPr>
        </p:nvSpPr>
        <p:spPr/>
        <p:txBody>
          <a:bodyPr/>
          <a:lstStyle/>
          <a:p>
            <a:fld id="{DE9BA65E-D3A1-4273-8E11-86D3BD5B7BFC}" type="slidenum">
              <a:rPr lang="en-US" smtClean="0"/>
              <a:t>‹#›</a:t>
            </a:fld>
            <a:endParaRPr lang="en-US" dirty="0"/>
          </a:p>
        </p:txBody>
      </p:sp>
    </p:spTree>
    <p:extLst>
      <p:ext uri="{BB962C8B-B14F-4D97-AF65-F5344CB8AC3E}">
        <p14:creationId xmlns:p14="http://schemas.microsoft.com/office/powerpoint/2010/main" val="3643763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6A8C5-6654-47A8-9FBC-D297AAB373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0F8D810-589D-4577-9273-A6E3FCD3A4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C9BB0F-57E9-4C34-9519-7A2B3AA9D226}"/>
              </a:ext>
            </a:extLst>
          </p:cNvPr>
          <p:cNvSpPr>
            <a:spLocks noGrp="1"/>
          </p:cNvSpPr>
          <p:nvPr>
            <p:ph type="dt" sz="half" idx="10"/>
          </p:nvPr>
        </p:nvSpPr>
        <p:spPr/>
        <p:txBody>
          <a:bodyPr/>
          <a:lstStyle/>
          <a:p>
            <a:fld id="{81632A8C-1EF2-47C1-BB09-BF881A55B497}" type="datetimeFigureOut">
              <a:rPr lang="en-US" smtClean="0"/>
              <a:t>7/28/2020</a:t>
            </a:fld>
            <a:endParaRPr lang="en-US" dirty="0"/>
          </a:p>
        </p:txBody>
      </p:sp>
      <p:sp>
        <p:nvSpPr>
          <p:cNvPr id="5" name="Footer Placeholder 4">
            <a:extLst>
              <a:ext uri="{FF2B5EF4-FFF2-40B4-BE49-F238E27FC236}">
                <a16:creationId xmlns:a16="http://schemas.microsoft.com/office/drawing/2014/main" id="{67975656-4C5A-48C8-B999-9FA447036EA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87AA900-034F-49F3-B9AD-A8CF32E9E832}"/>
              </a:ext>
            </a:extLst>
          </p:cNvPr>
          <p:cNvSpPr>
            <a:spLocks noGrp="1"/>
          </p:cNvSpPr>
          <p:nvPr>
            <p:ph type="sldNum" sz="quarter" idx="12"/>
          </p:nvPr>
        </p:nvSpPr>
        <p:spPr/>
        <p:txBody>
          <a:bodyPr/>
          <a:lstStyle/>
          <a:p>
            <a:fld id="{DE9BA65E-D3A1-4273-8E11-86D3BD5B7BFC}" type="slidenum">
              <a:rPr lang="en-US" smtClean="0"/>
              <a:t>‹#›</a:t>
            </a:fld>
            <a:endParaRPr lang="en-US" dirty="0"/>
          </a:p>
        </p:txBody>
      </p:sp>
    </p:spTree>
    <p:extLst>
      <p:ext uri="{BB962C8B-B14F-4D97-AF65-F5344CB8AC3E}">
        <p14:creationId xmlns:p14="http://schemas.microsoft.com/office/powerpoint/2010/main" val="2833076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7F26B-554B-4216-8891-BD7667F497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F844A3-E2D3-4CE9-9E4A-A40E4D157A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D79FAC2-6253-41FB-A55E-1D86EC828D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FE2A58-8C1E-4754-8FF6-55389E611F57}"/>
              </a:ext>
            </a:extLst>
          </p:cNvPr>
          <p:cNvSpPr>
            <a:spLocks noGrp="1"/>
          </p:cNvSpPr>
          <p:nvPr>
            <p:ph type="dt" sz="half" idx="10"/>
          </p:nvPr>
        </p:nvSpPr>
        <p:spPr/>
        <p:txBody>
          <a:bodyPr/>
          <a:lstStyle/>
          <a:p>
            <a:fld id="{81632A8C-1EF2-47C1-BB09-BF881A55B497}" type="datetimeFigureOut">
              <a:rPr lang="en-US" smtClean="0"/>
              <a:t>7/28/2020</a:t>
            </a:fld>
            <a:endParaRPr lang="en-US" dirty="0"/>
          </a:p>
        </p:txBody>
      </p:sp>
      <p:sp>
        <p:nvSpPr>
          <p:cNvPr id="6" name="Footer Placeholder 5">
            <a:extLst>
              <a:ext uri="{FF2B5EF4-FFF2-40B4-BE49-F238E27FC236}">
                <a16:creationId xmlns:a16="http://schemas.microsoft.com/office/drawing/2014/main" id="{E205524C-8511-4CB9-95FE-5197FAD6DC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C8847CC-5BBB-485D-A7F7-A0CEF6A4901E}"/>
              </a:ext>
            </a:extLst>
          </p:cNvPr>
          <p:cNvSpPr>
            <a:spLocks noGrp="1"/>
          </p:cNvSpPr>
          <p:nvPr>
            <p:ph type="sldNum" sz="quarter" idx="12"/>
          </p:nvPr>
        </p:nvSpPr>
        <p:spPr/>
        <p:txBody>
          <a:bodyPr/>
          <a:lstStyle/>
          <a:p>
            <a:fld id="{DE9BA65E-D3A1-4273-8E11-86D3BD5B7BFC}" type="slidenum">
              <a:rPr lang="en-US" smtClean="0"/>
              <a:t>‹#›</a:t>
            </a:fld>
            <a:endParaRPr lang="en-US" dirty="0"/>
          </a:p>
        </p:txBody>
      </p:sp>
    </p:spTree>
    <p:extLst>
      <p:ext uri="{BB962C8B-B14F-4D97-AF65-F5344CB8AC3E}">
        <p14:creationId xmlns:p14="http://schemas.microsoft.com/office/powerpoint/2010/main" val="151519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20862-EB49-466B-8574-2B1433873F8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18628C-7007-4D16-BBB3-0012BDF95C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10D351-2179-44F2-B900-0861F929254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047F05-D7E4-4780-8B61-3B2823735B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D37DCB-EB1E-4722-A3F4-2EE7A723A6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67AFCD-80DA-4EB9-91C5-C54F54E410B2}"/>
              </a:ext>
            </a:extLst>
          </p:cNvPr>
          <p:cNvSpPr>
            <a:spLocks noGrp="1"/>
          </p:cNvSpPr>
          <p:nvPr>
            <p:ph type="dt" sz="half" idx="10"/>
          </p:nvPr>
        </p:nvSpPr>
        <p:spPr/>
        <p:txBody>
          <a:bodyPr/>
          <a:lstStyle/>
          <a:p>
            <a:fld id="{81632A8C-1EF2-47C1-BB09-BF881A55B497}" type="datetimeFigureOut">
              <a:rPr lang="en-US" smtClean="0"/>
              <a:t>7/28/2020</a:t>
            </a:fld>
            <a:endParaRPr lang="en-US" dirty="0"/>
          </a:p>
        </p:txBody>
      </p:sp>
      <p:sp>
        <p:nvSpPr>
          <p:cNvPr id="8" name="Footer Placeholder 7">
            <a:extLst>
              <a:ext uri="{FF2B5EF4-FFF2-40B4-BE49-F238E27FC236}">
                <a16:creationId xmlns:a16="http://schemas.microsoft.com/office/drawing/2014/main" id="{BA415AEA-7167-4C17-B5EE-F0AF3C54D08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D3E01DA-DB7C-4344-A7BA-45B67CB7E2C2}"/>
              </a:ext>
            </a:extLst>
          </p:cNvPr>
          <p:cNvSpPr>
            <a:spLocks noGrp="1"/>
          </p:cNvSpPr>
          <p:nvPr>
            <p:ph type="sldNum" sz="quarter" idx="12"/>
          </p:nvPr>
        </p:nvSpPr>
        <p:spPr/>
        <p:txBody>
          <a:bodyPr/>
          <a:lstStyle/>
          <a:p>
            <a:fld id="{DE9BA65E-D3A1-4273-8E11-86D3BD5B7BFC}" type="slidenum">
              <a:rPr lang="en-US" smtClean="0"/>
              <a:t>‹#›</a:t>
            </a:fld>
            <a:endParaRPr lang="en-US" dirty="0"/>
          </a:p>
        </p:txBody>
      </p:sp>
    </p:spTree>
    <p:extLst>
      <p:ext uri="{BB962C8B-B14F-4D97-AF65-F5344CB8AC3E}">
        <p14:creationId xmlns:p14="http://schemas.microsoft.com/office/powerpoint/2010/main" val="1483352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071D5-1787-4D14-A52D-411AF62445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C11FDC0-1FEB-4B37-A181-B42045F8FCCB}"/>
              </a:ext>
            </a:extLst>
          </p:cNvPr>
          <p:cNvSpPr>
            <a:spLocks noGrp="1"/>
          </p:cNvSpPr>
          <p:nvPr>
            <p:ph type="dt" sz="half" idx="10"/>
          </p:nvPr>
        </p:nvSpPr>
        <p:spPr/>
        <p:txBody>
          <a:bodyPr/>
          <a:lstStyle/>
          <a:p>
            <a:fld id="{81632A8C-1EF2-47C1-BB09-BF881A55B497}" type="datetimeFigureOut">
              <a:rPr lang="en-US" smtClean="0"/>
              <a:t>7/28/2020</a:t>
            </a:fld>
            <a:endParaRPr lang="en-US" dirty="0"/>
          </a:p>
        </p:txBody>
      </p:sp>
      <p:sp>
        <p:nvSpPr>
          <p:cNvPr id="4" name="Footer Placeholder 3">
            <a:extLst>
              <a:ext uri="{FF2B5EF4-FFF2-40B4-BE49-F238E27FC236}">
                <a16:creationId xmlns:a16="http://schemas.microsoft.com/office/drawing/2014/main" id="{24A342D6-62C8-4781-8E77-0CF9D68F0AC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5A76F3D-F805-4628-8136-1892D7B13F45}"/>
              </a:ext>
            </a:extLst>
          </p:cNvPr>
          <p:cNvSpPr>
            <a:spLocks noGrp="1"/>
          </p:cNvSpPr>
          <p:nvPr>
            <p:ph type="sldNum" sz="quarter" idx="12"/>
          </p:nvPr>
        </p:nvSpPr>
        <p:spPr/>
        <p:txBody>
          <a:bodyPr/>
          <a:lstStyle/>
          <a:p>
            <a:fld id="{DE9BA65E-D3A1-4273-8E11-86D3BD5B7BFC}" type="slidenum">
              <a:rPr lang="en-US" smtClean="0"/>
              <a:t>‹#›</a:t>
            </a:fld>
            <a:endParaRPr lang="en-US" dirty="0"/>
          </a:p>
        </p:txBody>
      </p:sp>
    </p:spTree>
    <p:extLst>
      <p:ext uri="{BB962C8B-B14F-4D97-AF65-F5344CB8AC3E}">
        <p14:creationId xmlns:p14="http://schemas.microsoft.com/office/powerpoint/2010/main" val="1334024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8E2BF2-CCC6-4B96-AF0F-A943264F5F8D}"/>
              </a:ext>
            </a:extLst>
          </p:cNvPr>
          <p:cNvSpPr>
            <a:spLocks noGrp="1"/>
          </p:cNvSpPr>
          <p:nvPr>
            <p:ph type="dt" sz="half" idx="10"/>
          </p:nvPr>
        </p:nvSpPr>
        <p:spPr/>
        <p:txBody>
          <a:bodyPr/>
          <a:lstStyle/>
          <a:p>
            <a:fld id="{81632A8C-1EF2-47C1-BB09-BF881A55B497}" type="datetimeFigureOut">
              <a:rPr lang="en-US" smtClean="0"/>
              <a:t>7/28/2020</a:t>
            </a:fld>
            <a:endParaRPr lang="en-US" dirty="0"/>
          </a:p>
        </p:txBody>
      </p:sp>
      <p:sp>
        <p:nvSpPr>
          <p:cNvPr id="3" name="Footer Placeholder 2">
            <a:extLst>
              <a:ext uri="{FF2B5EF4-FFF2-40B4-BE49-F238E27FC236}">
                <a16:creationId xmlns:a16="http://schemas.microsoft.com/office/drawing/2014/main" id="{B1E59F33-6423-4B0A-A090-420B7F12AE0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F99FCBD-1569-4EE1-B1FF-101211A4D3E3}"/>
              </a:ext>
            </a:extLst>
          </p:cNvPr>
          <p:cNvSpPr>
            <a:spLocks noGrp="1"/>
          </p:cNvSpPr>
          <p:nvPr>
            <p:ph type="sldNum" sz="quarter" idx="12"/>
          </p:nvPr>
        </p:nvSpPr>
        <p:spPr/>
        <p:txBody>
          <a:bodyPr/>
          <a:lstStyle/>
          <a:p>
            <a:fld id="{DE9BA65E-D3A1-4273-8E11-86D3BD5B7BFC}" type="slidenum">
              <a:rPr lang="en-US" smtClean="0"/>
              <a:t>‹#›</a:t>
            </a:fld>
            <a:endParaRPr lang="en-US" dirty="0"/>
          </a:p>
        </p:txBody>
      </p:sp>
    </p:spTree>
    <p:extLst>
      <p:ext uri="{BB962C8B-B14F-4D97-AF65-F5344CB8AC3E}">
        <p14:creationId xmlns:p14="http://schemas.microsoft.com/office/powerpoint/2010/main" val="2210867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89B9D-3D54-4D05-AE76-90C03BD924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7C354D-8D7F-47D0-8AD7-3645D60C5F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1EB73B-96C1-495C-93A6-D0C892751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14D85D-C90E-48FD-9E74-BDC6E0246847}"/>
              </a:ext>
            </a:extLst>
          </p:cNvPr>
          <p:cNvSpPr>
            <a:spLocks noGrp="1"/>
          </p:cNvSpPr>
          <p:nvPr>
            <p:ph type="dt" sz="half" idx="10"/>
          </p:nvPr>
        </p:nvSpPr>
        <p:spPr/>
        <p:txBody>
          <a:bodyPr/>
          <a:lstStyle/>
          <a:p>
            <a:fld id="{81632A8C-1EF2-47C1-BB09-BF881A55B497}" type="datetimeFigureOut">
              <a:rPr lang="en-US" smtClean="0"/>
              <a:t>7/28/2020</a:t>
            </a:fld>
            <a:endParaRPr lang="en-US" dirty="0"/>
          </a:p>
        </p:txBody>
      </p:sp>
      <p:sp>
        <p:nvSpPr>
          <p:cNvPr id="6" name="Footer Placeholder 5">
            <a:extLst>
              <a:ext uri="{FF2B5EF4-FFF2-40B4-BE49-F238E27FC236}">
                <a16:creationId xmlns:a16="http://schemas.microsoft.com/office/drawing/2014/main" id="{B1BD8154-C4F9-4D3C-B671-BAF45CF575A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A2E0D1-514A-4BBB-8EE6-686AED389AB4}"/>
              </a:ext>
            </a:extLst>
          </p:cNvPr>
          <p:cNvSpPr>
            <a:spLocks noGrp="1"/>
          </p:cNvSpPr>
          <p:nvPr>
            <p:ph type="sldNum" sz="quarter" idx="12"/>
          </p:nvPr>
        </p:nvSpPr>
        <p:spPr/>
        <p:txBody>
          <a:bodyPr/>
          <a:lstStyle/>
          <a:p>
            <a:fld id="{DE9BA65E-D3A1-4273-8E11-86D3BD5B7BFC}" type="slidenum">
              <a:rPr lang="en-US" smtClean="0"/>
              <a:t>‹#›</a:t>
            </a:fld>
            <a:endParaRPr lang="en-US" dirty="0"/>
          </a:p>
        </p:txBody>
      </p:sp>
    </p:spTree>
    <p:extLst>
      <p:ext uri="{BB962C8B-B14F-4D97-AF65-F5344CB8AC3E}">
        <p14:creationId xmlns:p14="http://schemas.microsoft.com/office/powerpoint/2010/main" val="283251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2CD6C-1742-42EE-A4AA-64074AA52A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C3D0636-6C81-462F-895B-08562544E6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C14250D-662D-4B64-9FC8-8F1967F465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0B655F-BF36-4323-9577-8B3D8C4F5EB0}"/>
              </a:ext>
            </a:extLst>
          </p:cNvPr>
          <p:cNvSpPr>
            <a:spLocks noGrp="1"/>
          </p:cNvSpPr>
          <p:nvPr>
            <p:ph type="dt" sz="half" idx="10"/>
          </p:nvPr>
        </p:nvSpPr>
        <p:spPr/>
        <p:txBody>
          <a:bodyPr/>
          <a:lstStyle/>
          <a:p>
            <a:fld id="{81632A8C-1EF2-47C1-BB09-BF881A55B497}" type="datetimeFigureOut">
              <a:rPr lang="en-US" smtClean="0"/>
              <a:t>7/28/2020</a:t>
            </a:fld>
            <a:endParaRPr lang="en-US" dirty="0"/>
          </a:p>
        </p:txBody>
      </p:sp>
      <p:sp>
        <p:nvSpPr>
          <p:cNvPr id="6" name="Footer Placeholder 5">
            <a:extLst>
              <a:ext uri="{FF2B5EF4-FFF2-40B4-BE49-F238E27FC236}">
                <a16:creationId xmlns:a16="http://schemas.microsoft.com/office/drawing/2014/main" id="{F761DD08-6DC9-4EE0-9842-2BF266CE43D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D880048-3F9C-4522-9F1C-02AC5BA35E9C}"/>
              </a:ext>
            </a:extLst>
          </p:cNvPr>
          <p:cNvSpPr>
            <a:spLocks noGrp="1"/>
          </p:cNvSpPr>
          <p:nvPr>
            <p:ph type="sldNum" sz="quarter" idx="12"/>
          </p:nvPr>
        </p:nvSpPr>
        <p:spPr/>
        <p:txBody>
          <a:bodyPr/>
          <a:lstStyle/>
          <a:p>
            <a:fld id="{DE9BA65E-D3A1-4273-8E11-86D3BD5B7BFC}" type="slidenum">
              <a:rPr lang="en-US" smtClean="0"/>
              <a:t>‹#›</a:t>
            </a:fld>
            <a:endParaRPr lang="en-US" dirty="0"/>
          </a:p>
        </p:txBody>
      </p:sp>
    </p:spTree>
    <p:extLst>
      <p:ext uri="{BB962C8B-B14F-4D97-AF65-F5344CB8AC3E}">
        <p14:creationId xmlns:p14="http://schemas.microsoft.com/office/powerpoint/2010/main" val="726986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6573DB-F075-42CE-A33D-F285B20F01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7A4FD6-B892-4EB8-A911-9EB0076F91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C475E4-0241-4E69-8DB8-D439977AB6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632A8C-1EF2-47C1-BB09-BF881A55B497}" type="datetimeFigureOut">
              <a:rPr lang="en-US" smtClean="0"/>
              <a:t>7/28/2020</a:t>
            </a:fld>
            <a:endParaRPr lang="en-US" dirty="0"/>
          </a:p>
        </p:txBody>
      </p:sp>
      <p:sp>
        <p:nvSpPr>
          <p:cNvPr id="5" name="Footer Placeholder 4">
            <a:extLst>
              <a:ext uri="{FF2B5EF4-FFF2-40B4-BE49-F238E27FC236}">
                <a16:creationId xmlns:a16="http://schemas.microsoft.com/office/drawing/2014/main" id="{84CF570E-B86C-487D-91DD-314F662F90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2F605B2-F7E4-465E-AC8B-372C32E9C8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9BA65E-D3A1-4273-8E11-86D3BD5B7BFC}" type="slidenum">
              <a:rPr lang="en-US" smtClean="0"/>
              <a:t>‹#›</a:t>
            </a:fld>
            <a:endParaRPr lang="en-US" dirty="0"/>
          </a:p>
        </p:txBody>
      </p:sp>
    </p:spTree>
    <p:extLst>
      <p:ext uri="{BB962C8B-B14F-4D97-AF65-F5344CB8AC3E}">
        <p14:creationId xmlns:p14="http://schemas.microsoft.com/office/powerpoint/2010/main" val="601608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38A4B-9F63-4CF9-A854-3B1F3901AA95}"/>
              </a:ext>
            </a:extLst>
          </p:cNvPr>
          <p:cNvSpPr>
            <a:spLocks noGrp="1"/>
          </p:cNvSpPr>
          <p:nvPr>
            <p:ph type="ctrTitle"/>
          </p:nvPr>
        </p:nvSpPr>
        <p:spPr>
          <a:xfrm>
            <a:off x="0" y="1122363"/>
            <a:ext cx="12192000" cy="2387600"/>
          </a:xfrm>
          <a:solidFill>
            <a:schemeClr val="accent2">
              <a:lumMod val="50000"/>
            </a:schemeClr>
          </a:solidFill>
        </p:spPr>
        <p:txBody>
          <a:bodyPr>
            <a:normAutofit/>
          </a:bodyPr>
          <a:lstStyle/>
          <a:p>
            <a:r>
              <a:rPr lang="bg-BG" sz="4800" dirty="0">
                <a:solidFill>
                  <a:schemeClr val="bg1"/>
                </a:solidFill>
                <a:latin typeface="Arial Narrow" panose="020B0606020202030204" pitchFamily="34" charset="0"/>
              </a:rPr>
              <a:t>ОБЩИНСКО ПУБЛИЧНО-ЧАСТНО ПАРТНЬОРСТВО</a:t>
            </a:r>
            <a:br>
              <a:rPr lang="bg-BG" sz="4800" dirty="0">
                <a:solidFill>
                  <a:schemeClr val="bg1"/>
                </a:solidFill>
                <a:latin typeface="Arial Narrow" panose="020B0606020202030204" pitchFamily="34" charset="0"/>
              </a:rPr>
            </a:br>
            <a:r>
              <a:rPr lang="bg-BG" sz="4800" i="1" dirty="0">
                <a:solidFill>
                  <a:schemeClr val="bg1"/>
                </a:solidFill>
                <a:latin typeface="Arial Narrow" panose="020B0606020202030204" pitchFamily="34" charset="0"/>
              </a:rPr>
              <a:t>сборник с добри практики</a:t>
            </a:r>
            <a:endParaRPr lang="en-US" sz="4800" i="1" dirty="0">
              <a:solidFill>
                <a:schemeClr val="bg1"/>
              </a:solidFill>
              <a:latin typeface="Arial Narrow" panose="020B0606020202030204" pitchFamily="34" charset="0"/>
            </a:endParaRPr>
          </a:p>
        </p:txBody>
      </p:sp>
      <p:sp>
        <p:nvSpPr>
          <p:cNvPr id="3" name="Subtitle 2">
            <a:extLst>
              <a:ext uri="{FF2B5EF4-FFF2-40B4-BE49-F238E27FC236}">
                <a16:creationId xmlns:a16="http://schemas.microsoft.com/office/drawing/2014/main" id="{66370123-F28A-4F1F-A7DD-0C7429BE0956}"/>
              </a:ext>
            </a:extLst>
          </p:cNvPr>
          <p:cNvSpPr>
            <a:spLocks noGrp="1"/>
          </p:cNvSpPr>
          <p:nvPr>
            <p:ph type="subTitle" idx="1"/>
          </p:nvPr>
        </p:nvSpPr>
        <p:spPr>
          <a:xfrm>
            <a:off x="1516062" y="3830594"/>
            <a:ext cx="9144000" cy="2287729"/>
          </a:xfrm>
        </p:spPr>
        <p:txBody>
          <a:bodyPr/>
          <a:lstStyle/>
          <a:p>
            <a:endParaRPr lang="en-US" dirty="0"/>
          </a:p>
        </p:txBody>
      </p:sp>
      <p:pic>
        <p:nvPicPr>
          <p:cNvPr id="2051" name="Picture 3">
            <a:extLst>
              <a:ext uri="{FF2B5EF4-FFF2-40B4-BE49-F238E27FC236}">
                <a16:creationId xmlns:a16="http://schemas.microsoft.com/office/drawing/2014/main" id="{44B07F2C-6199-47B3-B709-47016ADBBD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2038" y="4255643"/>
            <a:ext cx="1345497" cy="1345497"/>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a:extLst>
              <a:ext uri="{FF2B5EF4-FFF2-40B4-BE49-F238E27FC236}">
                <a16:creationId xmlns:a16="http://schemas.microsoft.com/office/drawing/2014/main" id="{D2850D8A-C6BF-41EF-B926-1D7BFC8CC7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79164" y="4255643"/>
            <a:ext cx="1551236" cy="1190483"/>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1">
            <a:extLst>
              <a:ext uri="{FF2B5EF4-FFF2-40B4-BE49-F238E27FC236}">
                <a16:creationId xmlns:a16="http://schemas.microsoft.com/office/drawing/2014/main" id="{8FFFD48C-5DC0-4321-A966-0629A38DE5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1879" y="4255643"/>
            <a:ext cx="1294838" cy="1351408"/>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7">
            <a:extLst>
              <a:ext uri="{FF2B5EF4-FFF2-40B4-BE49-F238E27FC236}">
                <a16:creationId xmlns:a16="http://schemas.microsoft.com/office/drawing/2014/main" id="{C0498C39-A8CE-42C3-A4A5-ADE4CF809A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1661" y="4255643"/>
            <a:ext cx="1508103" cy="861773"/>
          </a:xfrm>
          <a:prstGeom prst="rect">
            <a:avLst/>
          </a:prstGeom>
          <a:solidFill>
            <a:srgbClr val="FFFFFF"/>
          </a:solidFill>
        </p:spPr>
      </p:pic>
      <p:pic>
        <p:nvPicPr>
          <p:cNvPr id="2052" name="Picture 4">
            <a:extLst>
              <a:ext uri="{FF2B5EF4-FFF2-40B4-BE49-F238E27FC236}">
                <a16:creationId xmlns:a16="http://schemas.microsoft.com/office/drawing/2014/main" id="{9B87E051-3902-4CC6-BA5F-F20B8308333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15034" y="4293714"/>
            <a:ext cx="871117" cy="122537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6">
            <a:extLst>
              <a:ext uri="{FF2B5EF4-FFF2-40B4-BE49-F238E27FC236}">
                <a16:creationId xmlns:a16="http://schemas.microsoft.com/office/drawing/2014/main" id="{B20B2539-FE3C-48B5-B7F9-0273A3A8E83C}"/>
              </a:ext>
            </a:extLst>
          </p:cNvPr>
          <p:cNvSpPr>
            <a:spLocks noChangeArrowheads="1"/>
          </p:cNvSpPr>
          <p:nvPr/>
        </p:nvSpPr>
        <p:spPr bwMode="auto">
          <a:xfrm>
            <a:off x="-7938" y="6651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7">
            <a:extLst>
              <a:ext uri="{FF2B5EF4-FFF2-40B4-BE49-F238E27FC236}">
                <a16:creationId xmlns:a16="http://schemas.microsoft.com/office/drawing/2014/main" id="{8723057B-295C-4069-BA24-EFF3E8995E7E}"/>
              </a:ext>
            </a:extLst>
          </p:cNvPr>
          <p:cNvSpPr>
            <a:spLocks noChangeArrowheads="1"/>
          </p:cNvSpPr>
          <p:nvPr/>
        </p:nvSpPr>
        <p:spPr bwMode="auto">
          <a:xfrm>
            <a:off x="2397211" y="891531"/>
            <a:ext cx="5495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1pPr>
            <a:lvl2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2pPr>
            <a:lvl3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3pPr>
            <a:lvl4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4pPr>
            <a:lvl5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5pPr>
            <a:lvl6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6pPr>
            <a:lvl7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7pPr>
            <a:lvl8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8pPr>
            <a:lvl9pPr eaLnBrk="0" fontAlgn="base" hangingPunct="0">
              <a:spcBef>
                <a:spcPct val="0"/>
              </a:spcBef>
              <a:spcAft>
                <a:spcPct val="0"/>
              </a:spcAft>
              <a:tabLst>
                <a:tab pos="2743200" algn="ctr"/>
                <a:tab pos="54864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743200" algn="ctr"/>
                <a:tab pos="5486400" algn="r"/>
              </a:tabLst>
            </a:pPr>
            <a:r>
              <a:rPr kumimoji="0" lang="bg-BG" altLang="en-US" sz="800" b="0" i="0" u="none" strike="noStrike" cap="none" normalizeH="0" baseline="0" dirty="0">
                <a:ln>
                  <a:noFill/>
                </a:ln>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tab pos="2743200" algn="ctr"/>
                <a:tab pos="5486400" algn="r"/>
              </a:tabLst>
            </a:pPr>
            <a:r>
              <a:rPr kumimoji="0" lang="bg-BG" altLang="en-US" sz="800" b="1" i="0" u="none" strike="noStrike" cap="none" normalizeH="0" baseline="0" dirty="0">
                <a:ln>
                  <a:noFill/>
                </a:ln>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rPr>
              <a:t>                                                         </a:t>
            </a:r>
            <a:endParaRPr kumimoji="0" lang="bg-BG"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2E512563-AF03-4B74-8F21-75A77E9546EA}"/>
              </a:ext>
            </a:extLst>
          </p:cNvPr>
          <p:cNvSpPr txBox="1"/>
          <p:nvPr/>
        </p:nvSpPr>
        <p:spPr>
          <a:xfrm>
            <a:off x="3639550" y="5256549"/>
            <a:ext cx="1225233" cy="861774"/>
          </a:xfrm>
          <a:prstGeom prst="rect">
            <a:avLst/>
          </a:prstGeom>
          <a:noFill/>
        </p:spPr>
        <p:txBody>
          <a:bodyPr wrap="square" rtlCol="0">
            <a:spAutoFit/>
          </a:bodyPr>
          <a:lstStyle/>
          <a:p>
            <a:pPr lvl="0" eaLnBrk="0" fontAlgn="base" hangingPunct="0">
              <a:spcBef>
                <a:spcPct val="0"/>
              </a:spcBef>
              <a:spcAft>
                <a:spcPct val="0"/>
              </a:spcAft>
              <a:tabLst>
                <a:tab pos="2743200" algn="ctr"/>
                <a:tab pos="5486400" algn="r"/>
              </a:tabLst>
            </a:pPr>
            <a:r>
              <a:rPr lang="bg-BG" altLang="en-US" sz="800" dirty="0">
                <a:solidFill>
                  <a:srgbClr val="17365D"/>
                </a:solidFill>
                <a:latin typeface="Arial Narrow" panose="020B0606020202030204" pitchFamily="34" charset="0"/>
                <a:ea typeface="Times New Roman" panose="02020603050405020304" pitchFamily="18" charset="0"/>
                <a:cs typeface="Arial" panose="020B0604020202020204" pitchFamily="34" charset="0"/>
              </a:rPr>
              <a:t>АЛИАНС ЗА РЕГИОНАЛНО </a:t>
            </a:r>
          </a:p>
          <a:p>
            <a:pPr lvl="0" eaLnBrk="0" fontAlgn="base" hangingPunct="0">
              <a:spcBef>
                <a:spcPct val="0"/>
              </a:spcBef>
              <a:spcAft>
                <a:spcPct val="0"/>
              </a:spcAft>
              <a:tabLst>
                <a:tab pos="2743200" algn="ctr"/>
                <a:tab pos="5486400" algn="r"/>
              </a:tabLst>
            </a:pPr>
            <a:r>
              <a:rPr lang="bg-BG" altLang="en-US" sz="800" dirty="0">
                <a:solidFill>
                  <a:srgbClr val="17365D"/>
                </a:solidFill>
                <a:latin typeface="Arial Narrow" panose="020B0606020202030204" pitchFamily="34" charset="0"/>
                <a:ea typeface="Times New Roman" panose="02020603050405020304" pitchFamily="18" charset="0"/>
                <a:cs typeface="Arial" panose="020B0604020202020204" pitchFamily="34" charset="0"/>
              </a:rPr>
              <a:t>СЪТРУДНИЧЕСТВО И </a:t>
            </a:r>
          </a:p>
          <a:p>
            <a:pPr lvl="0" eaLnBrk="0" fontAlgn="base" hangingPunct="0">
              <a:spcBef>
                <a:spcPct val="0"/>
              </a:spcBef>
              <a:spcAft>
                <a:spcPct val="0"/>
              </a:spcAft>
              <a:tabLst>
                <a:tab pos="2743200" algn="ctr"/>
                <a:tab pos="5486400" algn="r"/>
              </a:tabLst>
            </a:pPr>
            <a:r>
              <a:rPr lang="bg-BG" altLang="en-US" sz="800" dirty="0">
                <a:solidFill>
                  <a:srgbClr val="17365D"/>
                </a:solidFill>
                <a:latin typeface="Arial Narrow" panose="020B0606020202030204" pitchFamily="34" charset="0"/>
                <a:ea typeface="Times New Roman" panose="02020603050405020304" pitchFamily="18" charset="0"/>
                <a:cs typeface="Arial" panose="020B0604020202020204" pitchFamily="34" charset="0"/>
              </a:rPr>
              <a:t>РАЗВИТИЕ</a:t>
            </a:r>
          </a:p>
          <a:p>
            <a:pPr lvl="0" eaLnBrk="0" fontAlgn="base" hangingPunct="0">
              <a:spcBef>
                <a:spcPct val="0"/>
              </a:spcBef>
              <a:spcAft>
                <a:spcPct val="0"/>
              </a:spcAft>
              <a:tabLst>
                <a:tab pos="2743200" algn="ctr"/>
                <a:tab pos="5486400" algn="r"/>
              </a:tabLst>
            </a:pPr>
            <a:endParaRPr lang="bg-BG" altLang="en-US" dirty="0">
              <a:solidFill>
                <a:prstClr val="black"/>
              </a:solidFill>
              <a:latin typeface="Arial" panose="020B0604020202020204" pitchFamily="34" charset="0"/>
            </a:endParaRPr>
          </a:p>
        </p:txBody>
      </p:sp>
      <p:sp>
        <p:nvSpPr>
          <p:cNvPr id="7" name="TextBox 6">
            <a:extLst>
              <a:ext uri="{FF2B5EF4-FFF2-40B4-BE49-F238E27FC236}">
                <a16:creationId xmlns:a16="http://schemas.microsoft.com/office/drawing/2014/main" id="{EF1C3F3B-3615-4812-A04C-A65E2714DF54}"/>
              </a:ext>
            </a:extLst>
          </p:cNvPr>
          <p:cNvSpPr txBox="1"/>
          <p:nvPr/>
        </p:nvSpPr>
        <p:spPr>
          <a:xfrm flipH="1">
            <a:off x="5672478" y="5509135"/>
            <a:ext cx="913673" cy="338554"/>
          </a:xfrm>
          <a:prstGeom prst="rect">
            <a:avLst/>
          </a:prstGeom>
          <a:noFill/>
        </p:spPr>
        <p:txBody>
          <a:bodyPr wrap="square" rtlCol="0">
            <a:spAutoFit/>
          </a:bodyPr>
          <a:lstStyle/>
          <a:p>
            <a:r>
              <a:rPr lang="bg-BG" sz="800" dirty="0">
                <a:solidFill>
                  <a:schemeClr val="bg2">
                    <a:lumMod val="25000"/>
                  </a:schemeClr>
                </a:solidFill>
                <a:latin typeface="Arial" panose="020B0604020202020204" pitchFamily="34" charset="0"/>
                <a:cs typeface="Arial" panose="020B0604020202020204" pitchFamily="34" charset="0"/>
              </a:rPr>
              <a:t>ОБЩИНА </a:t>
            </a:r>
          </a:p>
          <a:p>
            <a:r>
              <a:rPr lang="bg-BG" sz="800" dirty="0">
                <a:solidFill>
                  <a:schemeClr val="bg2">
                    <a:lumMod val="25000"/>
                  </a:schemeClr>
                </a:solidFill>
                <a:latin typeface="Arial" panose="020B0604020202020204" pitchFamily="34" charset="0"/>
                <a:cs typeface="Arial" panose="020B0604020202020204" pitchFamily="34" charset="0"/>
              </a:rPr>
              <a:t>МАДЖАРОВО</a:t>
            </a:r>
            <a:endParaRPr lang="en-US" sz="800" dirty="0">
              <a:solidFill>
                <a:schemeClr val="bg2">
                  <a:lumMod val="25000"/>
                </a:schemeClr>
              </a:solidFill>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C06873DC-6BF7-4C81-B3D8-0AC1B8E47E69}"/>
              </a:ext>
            </a:extLst>
          </p:cNvPr>
          <p:cNvSpPr txBox="1"/>
          <p:nvPr/>
        </p:nvSpPr>
        <p:spPr>
          <a:xfrm>
            <a:off x="0" y="6150503"/>
            <a:ext cx="12184062" cy="523220"/>
          </a:xfrm>
          <a:prstGeom prst="rect">
            <a:avLst/>
          </a:prstGeom>
          <a:solidFill>
            <a:schemeClr val="accent2">
              <a:lumMod val="50000"/>
            </a:schemeClr>
          </a:solidFill>
        </p:spPr>
        <p:txBody>
          <a:bodyPr wrap="square" rtlCol="0">
            <a:spAutoFit/>
          </a:bodyPr>
          <a:lstStyle/>
          <a:p>
            <a:pPr algn="ctr"/>
            <a:r>
              <a:rPr lang="ru-RU" sz="1400" dirty="0">
                <a:solidFill>
                  <a:schemeClr val="bg1"/>
                </a:solidFill>
              </a:rPr>
              <a:t>Проект № BG05SFOP001-2.009-0140 „ФОРУМ ЗА ПРИЛОЖНА ДЕМОКРАЦИЯ “ се осъществява с финансовата подкрепа на Оперативна програма „Добро управление“, съфинансирана от Европейския съюз чрез Европейския социален фонд </a:t>
            </a:r>
            <a:endParaRPr lang="en-US" sz="1400" dirty="0">
              <a:solidFill>
                <a:schemeClr val="bg1"/>
              </a:solidFill>
            </a:endParaRPr>
          </a:p>
        </p:txBody>
      </p:sp>
    </p:spTree>
    <p:extLst>
      <p:ext uri="{BB962C8B-B14F-4D97-AF65-F5344CB8AC3E}">
        <p14:creationId xmlns:p14="http://schemas.microsoft.com/office/powerpoint/2010/main" val="2576193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a:bodyPr>
          <a:lstStyle/>
          <a:p>
            <a:r>
              <a:rPr lang="bg-BG" sz="2400" dirty="0">
                <a:solidFill>
                  <a:schemeClr val="bg1"/>
                </a:solidFill>
                <a:latin typeface="Arial Narrow" panose="020B0606020202030204" pitchFamily="34" charset="0"/>
              </a:rPr>
              <a:t>     </a:t>
            </a:r>
            <a:r>
              <a:rPr lang="ru-RU" sz="3600" dirty="0">
                <a:solidFill>
                  <a:schemeClr val="bg1"/>
                </a:solidFill>
                <a:latin typeface="Arial Narrow" panose="020B0606020202030204" pitchFamily="34" charset="0"/>
              </a:rPr>
              <a:t>II етап: Подготвителни действия и решение</a:t>
            </a: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fontScale="55000" lnSpcReduction="20000"/>
          </a:bodyPr>
          <a:lstStyle/>
          <a:p>
            <a:pPr marL="114300" marR="0" indent="0" algn="just">
              <a:lnSpc>
                <a:spcPct val="110000"/>
              </a:lnSpc>
              <a:spcBef>
                <a:spcPts val="0"/>
              </a:spcBef>
              <a:spcAft>
                <a:spcPts val="600"/>
              </a:spcAft>
              <a:buNone/>
            </a:pPr>
            <a:r>
              <a:rPr lang="ru-RU" b="1" dirty="0">
                <a:solidFill>
                  <a:srgbClr val="002060"/>
                </a:solidFill>
                <a:latin typeface="Arial Narrow" panose="020B0606020202030204" pitchFamily="34" charset="0"/>
              </a:rPr>
              <a:t>Ключов фактор: </a:t>
            </a:r>
            <a:r>
              <a:rPr lang="ru-RU" dirty="0">
                <a:solidFill>
                  <a:srgbClr val="002060"/>
                </a:solidFill>
                <a:latin typeface="Arial Narrow" panose="020B0606020202030204" pitchFamily="34" charset="0"/>
              </a:rPr>
              <a:t>определяне в общината на едно лице – управител на проекта (project manager/PM). </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Главна задача на РМ - да осигури безпрепятственото и ефективно осъществяване на проекта. </a:t>
            </a:r>
          </a:p>
          <a:p>
            <a:pPr marL="114300" marR="0" indent="0" algn="just">
              <a:lnSpc>
                <a:spcPct val="110000"/>
              </a:lnSpc>
              <a:spcBef>
                <a:spcPts val="0"/>
              </a:spcBef>
              <a:spcAft>
                <a:spcPts val="600"/>
              </a:spcAft>
              <a:buNone/>
            </a:pPr>
            <a:endParaRPr lang="ru-RU" dirty="0">
              <a:solidFill>
                <a:srgbClr val="002060"/>
              </a:solidFill>
              <a:latin typeface="Arial Narrow" panose="020B0606020202030204" pitchFamily="34" charset="0"/>
            </a:endParaRP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РМ следва да осъществява ежедневен мониторинг и управление на ОПЧП проекта в т.ч. и дейности като:</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Да бъде основно лице за контакт;</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Да управлява и наблюдава работата на консултантите на проекта, както и на всички от администрацията, ангажирани с проекта;</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Да ръководи процедурата за избор на частен партньор подпомаган от консултантите на проекта;</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Да информира компетентните общински органи за развитието на проекта;</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Да съветва компетентните общински органи за решенията, които следва да бъдат взети във връзка с изпълнението на проекта;</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Да предприема всякакви други действия, които да гарантират успех на проекта. </a:t>
            </a:r>
          </a:p>
          <a:p>
            <a:pPr marL="114300" marR="0" indent="0" algn="just">
              <a:lnSpc>
                <a:spcPct val="110000"/>
              </a:lnSpc>
              <a:spcBef>
                <a:spcPts val="0"/>
              </a:spcBef>
              <a:spcAft>
                <a:spcPts val="600"/>
              </a:spcAft>
              <a:buNone/>
            </a:pPr>
            <a:endParaRPr lang="ru-RU" dirty="0">
              <a:solidFill>
                <a:srgbClr val="002060"/>
              </a:solidFill>
              <a:latin typeface="Arial Narrow" panose="020B0606020202030204" pitchFamily="34" charset="0"/>
            </a:endParaRP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РМ трябва да протежава много добри управленски качества и да познава много добре сектора, в който се осъществява проекта. Това лице обикновено се избира от състава на общинска администрация, но има и случаи, в които, доколкото законът го позволява за РМ на ОПЧП проекта да се назначи външен експерт или фирма, предлагащ подобни услуги.</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За по-големи и сложни проекти и ако възможностите на общината го позволяват, РМ е подпомаган от няколко експерта от общинска администрация, формиращи РМ екип. Обикновено в състава на такъв екип влизат експерт с техническа специалност, юрист и финансов експерт.</a:t>
            </a:r>
          </a:p>
        </p:txBody>
      </p:sp>
    </p:spTree>
    <p:extLst>
      <p:ext uri="{BB962C8B-B14F-4D97-AF65-F5344CB8AC3E}">
        <p14:creationId xmlns:p14="http://schemas.microsoft.com/office/powerpoint/2010/main" val="2257728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a:bodyPr>
          <a:lstStyle/>
          <a:p>
            <a:r>
              <a:rPr lang="bg-BG" sz="2400" dirty="0">
                <a:solidFill>
                  <a:schemeClr val="bg1"/>
                </a:solidFill>
                <a:latin typeface="Arial Narrow" panose="020B0606020202030204" pitchFamily="34" charset="0"/>
              </a:rPr>
              <a:t>     </a:t>
            </a:r>
            <a:r>
              <a:rPr lang="ru-RU" sz="3600" dirty="0">
                <a:solidFill>
                  <a:schemeClr val="bg1"/>
                </a:solidFill>
                <a:latin typeface="Arial Narrow" panose="020B0606020202030204" pitchFamily="34" charset="0"/>
              </a:rPr>
              <a:t>II етап: Подготвителни действия и решение</a:t>
            </a: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fontScale="92500" lnSpcReduction="20000"/>
          </a:bodyPr>
          <a:lstStyle/>
          <a:p>
            <a:pPr marL="114300" marR="0" indent="0" algn="just">
              <a:lnSpc>
                <a:spcPct val="110000"/>
              </a:lnSpc>
              <a:spcBef>
                <a:spcPts val="0"/>
              </a:spcBef>
              <a:spcAft>
                <a:spcPts val="600"/>
              </a:spcAft>
              <a:buNone/>
            </a:pPr>
            <a:r>
              <a:rPr lang="ru-RU" b="1" dirty="0">
                <a:solidFill>
                  <a:srgbClr val="002060"/>
                </a:solidFill>
                <a:latin typeface="Arial Narrow" panose="020B0606020202030204" pitchFamily="34" charset="0"/>
              </a:rPr>
              <a:t>Ключов фактор: </a:t>
            </a:r>
            <a:r>
              <a:rPr lang="ru-RU" dirty="0">
                <a:solidFill>
                  <a:srgbClr val="002060"/>
                </a:solidFill>
                <a:latin typeface="Arial Narrow" panose="020B0606020202030204" pitchFamily="34" charset="0"/>
              </a:rPr>
              <a:t>анализите</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на експертите да бъдат зададени точните въпроси и да бъде предоставена точна, вярна и пълна инофрмация;</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екипът, изготвящ тези анализи трябва да бъде внимателно подбран, с нужната квалификация и качества;</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екипът трябва да подходи креативно и иновативно;</a:t>
            </a:r>
          </a:p>
          <a:p>
            <a:pPr marL="114300" marR="0" indent="0" algn="just">
              <a:lnSpc>
                <a:spcPct val="110000"/>
              </a:lnSpc>
              <a:spcBef>
                <a:spcPts val="0"/>
              </a:spcBef>
              <a:spcAft>
                <a:spcPts val="600"/>
              </a:spcAft>
              <a:buNone/>
            </a:pPr>
            <a:r>
              <a:rPr lang="ru-RU" i="1" dirty="0">
                <a:solidFill>
                  <a:srgbClr val="002060"/>
                </a:solidFill>
                <a:latin typeface="Arial Narrow" panose="020B0606020202030204" pitchFamily="34" charset="0"/>
              </a:rPr>
              <a:t>В случай на липса на подобни експерти вътре в общинска администрация е добре общината да наеме външни лица, които да подготвят необходимите анализи. Трябва да бъде подчертано, обаче, че наемането на външни експерти не означава, че общината няма да бъде ангажирана активно в процеса по изготвяне на тези анализи. Напротив, общината дава насоките, определя заданието, предоставя информацията и активно съдейства на експертите за изготвянето им.</a:t>
            </a:r>
          </a:p>
        </p:txBody>
      </p:sp>
    </p:spTree>
    <p:extLst>
      <p:ext uri="{BB962C8B-B14F-4D97-AF65-F5344CB8AC3E}">
        <p14:creationId xmlns:p14="http://schemas.microsoft.com/office/powerpoint/2010/main" val="2210683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a:bodyPr>
          <a:lstStyle/>
          <a:p>
            <a:r>
              <a:rPr lang="bg-BG" sz="2400" dirty="0">
                <a:solidFill>
                  <a:schemeClr val="bg1"/>
                </a:solidFill>
                <a:latin typeface="Arial Narrow" panose="020B0606020202030204" pitchFamily="34" charset="0"/>
              </a:rPr>
              <a:t>     </a:t>
            </a:r>
            <a:r>
              <a:rPr lang="ru-RU" sz="3600" dirty="0">
                <a:solidFill>
                  <a:schemeClr val="bg1"/>
                </a:solidFill>
                <a:latin typeface="Arial Narrow" panose="020B0606020202030204" pitchFamily="34" charset="0"/>
              </a:rPr>
              <a:t>II етап: Подготвителни действия и решение</a:t>
            </a: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a:bodyPr>
          <a:lstStyle/>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Ключов фактор: да бъде направена добра преценка, а в случай на нужда и изготвен пазарен анализ за интереса на пазара към подобен проект. В частност подобна преценка следва да държи сметка и за пазарния интерес от страна на частния сектор към самата община като търговски партньор.</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Особено важно е да се държи сметка за това, че решението да бъде открита порцедура за ОПЧП е </a:t>
            </a:r>
            <a:r>
              <a:rPr lang="ru-RU" b="1" dirty="0">
                <a:solidFill>
                  <a:srgbClr val="002060"/>
                </a:solidFill>
                <a:latin typeface="Arial Narrow" panose="020B0606020202030204" pitchFamily="34" charset="0"/>
              </a:rPr>
              <a:t>важно решение </a:t>
            </a:r>
            <a:r>
              <a:rPr lang="ru-RU" dirty="0">
                <a:solidFill>
                  <a:srgbClr val="002060"/>
                </a:solidFill>
                <a:latin typeface="Arial Narrow" panose="020B0606020202030204" pitchFamily="34" charset="0"/>
              </a:rPr>
              <a:t>за местната общност и за общинските органи на управление. То трябва да бъде </a:t>
            </a:r>
            <a:r>
              <a:rPr lang="ru-RU" b="1" dirty="0">
                <a:solidFill>
                  <a:srgbClr val="002060"/>
                </a:solidFill>
                <a:latin typeface="Arial Narrow" panose="020B0606020202030204" pitchFamily="34" charset="0"/>
              </a:rPr>
              <a:t>добре обмислено</a:t>
            </a:r>
            <a:r>
              <a:rPr lang="ru-RU" dirty="0">
                <a:solidFill>
                  <a:srgbClr val="002060"/>
                </a:solidFill>
                <a:latin typeface="Arial Narrow" panose="020B0606020202030204" pitchFamily="34" charset="0"/>
              </a:rPr>
              <a:t>, </a:t>
            </a:r>
            <a:r>
              <a:rPr lang="ru-RU" b="1" dirty="0">
                <a:solidFill>
                  <a:srgbClr val="002060"/>
                </a:solidFill>
                <a:latin typeface="Arial Narrow" panose="020B0606020202030204" pitchFamily="34" charset="0"/>
              </a:rPr>
              <a:t>добре подготвено </a:t>
            </a:r>
            <a:r>
              <a:rPr lang="ru-RU" dirty="0">
                <a:solidFill>
                  <a:srgbClr val="002060"/>
                </a:solidFill>
                <a:latin typeface="Arial Narrow" panose="020B0606020202030204" pitchFamily="34" charset="0"/>
              </a:rPr>
              <a:t>с </a:t>
            </a:r>
            <a:r>
              <a:rPr lang="ru-RU" b="1" dirty="0">
                <a:solidFill>
                  <a:srgbClr val="002060"/>
                </a:solidFill>
                <a:latin typeface="Arial Narrow" panose="020B0606020202030204" pitchFamily="34" charset="0"/>
              </a:rPr>
              <a:t>ясно съзнание </a:t>
            </a:r>
            <a:r>
              <a:rPr lang="ru-RU" dirty="0">
                <a:solidFill>
                  <a:srgbClr val="002060"/>
                </a:solidFill>
                <a:latin typeface="Arial Narrow" panose="020B0606020202030204" pitchFamily="34" charset="0"/>
              </a:rPr>
              <a:t>и </a:t>
            </a:r>
            <a:r>
              <a:rPr lang="ru-RU" b="1" dirty="0">
                <a:solidFill>
                  <a:srgbClr val="002060"/>
                </a:solidFill>
                <a:latin typeface="Arial Narrow" panose="020B0606020202030204" pitchFamily="34" charset="0"/>
              </a:rPr>
              <a:t>отдаденост </a:t>
            </a:r>
            <a:r>
              <a:rPr lang="ru-RU" dirty="0">
                <a:solidFill>
                  <a:srgbClr val="002060"/>
                </a:solidFill>
                <a:latin typeface="Arial Narrow" panose="020B0606020202030204" pitchFamily="34" charset="0"/>
              </a:rPr>
              <a:t>към проекта.</a:t>
            </a:r>
          </a:p>
          <a:p>
            <a:pPr marL="114300" marR="0" indent="0" algn="just">
              <a:lnSpc>
                <a:spcPct val="110000"/>
              </a:lnSpc>
              <a:spcBef>
                <a:spcPts val="0"/>
              </a:spcBef>
              <a:spcAft>
                <a:spcPts val="600"/>
              </a:spcAft>
              <a:buNone/>
            </a:pPr>
            <a:r>
              <a:rPr lang="ru-RU" b="1" i="1" dirty="0">
                <a:solidFill>
                  <a:srgbClr val="002060"/>
                </a:solidFill>
                <a:latin typeface="Arial Narrow" panose="020B0606020202030204" pitchFamily="34" charset="0"/>
              </a:rPr>
              <a:t>Вторият етап приключва с вземане на решение за откриване на процедура за определяне на частен партньор (концесионер съгласно ЗК).</a:t>
            </a:r>
          </a:p>
        </p:txBody>
      </p:sp>
    </p:spTree>
    <p:extLst>
      <p:ext uri="{BB962C8B-B14F-4D97-AF65-F5344CB8AC3E}">
        <p14:creationId xmlns:p14="http://schemas.microsoft.com/office/powerpoint/2010/main" val="3378173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fontScale="90000"/>
          </a:bodyPr>
          <a:lstStyle/>
          <a:p>
            <a:r>
              <a:rPr lang="bg-BG" sz="2400" dirty="0">
                <a:solidFill>
                  <a:schemeClr val="bg1"/>
                </a:solidFill>
                <a:latin typeface="Arial Narrow" panose="020B0606020202030204" pitchFamily="34" charset="0"/>
              </a:rPr>
              <a:t>     </a:t>
            </a:r>
            <a:r>
              <a:rPr lang="ru-RU" sz="3600" dirty="0">
                <a:solidFill>
                  <a:schemeClr val="bg1"/>
                </a:solidFill>
                <a:latin typeface="Arial Narrow" panose="020B0606020202030204" pitchFamily="34" charset="0"/>
              </a:rPr>
              <a:t>III етап: Определяне на частен партньор и сключване на ОПЧП договор</a:t>
            </a: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a:bodyPr>
          <a:lstStyle/>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На третия етап от процеса на ОПЧП проекта, в зависимост от действащото законодателство на съответната държава местната власт провежда процедура за определяне на частен партньор. За целта се подготвя проектна документация, избира се вида на процедурата (ако законът го позволява), определят се лицата, които ще приемат и разгледат предложенията на инвеститорите. Обичайно на този етап заинтересованите частни инвеститори подават своите предложения, които се оценят по предварително определени критерии. </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Този етап от процеса приключва с подписване на договор за ОПЧП.</a:t>
            </a:r>
          </a:p>
        </p:txBody>
      </p:sp>
    </p:spTree>
    <p:extLst>
      <p:ext uri="{BB962C8B-B14F-4D97-AF65-F5344CB8AC3E}">
        <p14:creationId xmlns:p14="http://schemas.microsoft.com/office/powerpoint/2010/main" val="778334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fontScale="90000"/>
          </a:bodyPr>
          <a:lstStyle/>
          <a:p>
            <a:r>
              <a:rPr lang="bg-BG" sz="2400" dirty="0">
                <a:solidFill>
                  <a:schemeClr val="bg1"/>
                </a:solidFill>
                <a:latin typeface="Arial Narrow" panose="020B0606020202030204" pitchFamily="34" charset="0"/>
              </a:rPr>
              <a:t>     </a:t>
            </a:r>
            <a:r>
              <a:rPr lang="ru-RU" sz="3600" dirty="0">
                <a:solidFill>
                  <a:schemeClr val="bg1"/>
                </a:solidFill>
                <a:latin typeface="Arial Narrow" panose="020B0606020202030204" pitchFamily="34" charset="0"/>
              </a:rPr>
              <a:t>III етап: Определяне на частен партньор и сключване на ОПЧП договор</a:t>
            </a: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fontScale="85000" lnSpcReduction="20000"/>
          </a:bodyPr>
          <a:lstStyle/>
          <a:p>
            <a:pPr marL="114300" marR="0" indent="0" algn="just">
              <a:lnSpc>
                <a:spcPct val="110000"/>
              </a:lnSpc>
              <a:spcBef>
                <a:spcPts val="0"/>
              </a:spcBef>
              <a:spcAft>
                <a:spcPts val="600"/>
              </a:spcAft>
              <a:buNone/>
            </a:pPr>
            <a:r>
              <a:rPr lang="ru-RU" b="1" dirty="0">
                <a:solidFill>
                  <a:srgbClr val="002060"/>
                </a:solidFill>
                <a:latin typeface="Arial Narrow" panose="020B0606020202030204" pitchFamily="34" charset="0"/>
              </a:rPr>
              <a:t>Ключови фактори</a:t>
            </a:r>
            <a:r>
              <a:rPr lang="ru-RU" b="1">
                <a:solidFill>
                  <a:srgbClr val="002060"/>
                </a:solidFill>
                <a:latin typeface="Arial Narrow" panose="020B0606020202030204" pitchFamily="34" charset="0"/>
              </a:rPr>
              <a:t>:</a:t>
            </a:r>
            <a:r>
              <a:rPr lang="ru-RU">
                <a:solidFill>
                  <a:srgbClr val="002060"/>
                </a:solidFill>
                <a:latin typeface="Arial Narrow" panose="020B0606020202030204" pitchFamily="34" charset="0"/>
              </a:rPr>
              <a:t> Така </a:t>
            </a:r>
            <a:r>
              <a:rPr lang="ru-RU" dirty="0">
                <a:solidFill>
                  <a:srgbClr val="002060"/>
                </a:solidFill>
                <a:latin typeface="Arial Narrow" panose="020B0606020202030204" pitchFamily="34" charset="0"/>
              </a:rPr>
              <a:t>например консултантите, които подготвят проектната документация следва внимателно да преценят дали в същата следва да залегнат изиквания за определена квалификация към частния инвеститор, като по този начин ограничат кандидатите само до такива, които действително могат да осъществят проекта. Изискванията към самите оферти следва също да бъдат прецизно определени, като същите следва да съдържат ясни и точни инструкции за това например как следва да бъдат доказани наличието на изискванията за технически или финасов капацитет, с какви точно документи. Особено важно внимание следва да бъде обърнато на проекта за договор за ОПЧП, тъй като този документ следва да съдържа детайлно описание не само на предмета на проекта, но също времевите рамки на неговото осъществяване, правата, задълженията и отговорностите на страните и др.</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Чл. 122  ЗК съдържа подробните изисквания към съдържанието на концесионния договор. Наред с тях тук ще посочим, че в този договор следва ясно да се предвиди източниците на приходи за частния партньор. В случай, че ще бъде използвано финасиране от национални, европейски или други програми, това е добре да бъде посочено в договора.</a:t>
            </a:r>
          </a:p>
        </p:txBody>
      </p:sp>
    </p:spTree>
    <p:extLst>
      <p:ext uri="{BB962C8B-B14F-4D97-AF65-F5344CB8AC3E}">
        <p14:creationId xmlns:p14="http://schemas.microsoft.com/office/powerpoint/2010/main" val="2024206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fontScale="90000"/>
          </a:bodyPr>
          <a:lstStyle/>
          <a:p>
            <a:r>
              <a:rPr lang="bg-BG" sz="2400" dirty="0">
                <a:solidFill>
                  <a:schemeClr val="bg1"/>
                </a:solidFill>
                <a:latin typeface="Arial Narrow" panose="020B0606020202030204" pitchFamily="34" charset="0"/>
              </a:rPr>
              <a:t>     </a:t>
            </a:r>
            <a:r>
              <a:rPr lang="ru-RU" sz="3600" dirty="0">
                <a:solidFill>
                  <a:schemeClr val="bg1"/>
                </a:solidFill>
                <a:latin typeface="Arial Narrow" panose="020B0606020202030204" pitchFamily="34" charset="0"/>
              </a:rPr>
              <a:t>III етап: Определяне на частен партньор и сключване на ОПЧП договор</a:t>
            </a: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a:bodyPr>
          <a:lstStyle/>
          <a:p>
            <a:pPr marL="114300" marR="0" indent="0" algn="just">
              <a:lnSpc>
                <a:spcPct val="110000"/>
              </a:lnSpc>
              <a:spcBef>
                <a:spcPts val="0"/>
              </a:spcBef>
              <a:spcAft>
                <a:spcPts val="600"/>
              </a:spcAft>
              <a:buNone/>
            </a:pPr>
            <a:r>
              <a:rPr lang="ru-RU" b="1" dirty="0">
                <a:solidFill>
                  <a:srgbClr val="002060"/>
                </a:solidFill>
                <a:latin typeface="Arial Narrow" panose="020B0606020202030204" pitchFamily="34" charset="0"/>
              </a:rPr>
              <a:t>Ключов фактор</a:t>
            </a:r>
            <a:r>
              <a:rPr lang="en-US" b="1" dirty="0">
                <a:solidFill>
                  <a:srgbClr val="002060"/>
                </a:solidFill>
                <a:latin typeface="Arial Narrow" panose="020B0606020202030204" pitchFamily="34" charset="0"/>
              </a:rPr>
              <a:t>:</a:t>
            </a:r>
            <a:r>
              <a:rPr lang="ru-RU" b="1" dirty="0">
                <a:solidFill>
                  <a:srgbClr val="002060"/>
                </a:solidFill>
                <a:latin typeface="Arial Narrow" panose="020B0606020202030204" pitchFamily="34" charset="0"/>
              </a:rPr>
              <a:t> </a:t>
            </a:r>
            <a:r>
              <a:rPr lang="ru-RU" dirty="0">
                <a:solidFill>
                  <a:srgbClr val="002060"/>
                </a:solidFill>
                <a:latin typeface="Arial Narrow" panose="020B0606020202030204" pitchFamily="34" charset="0"/>
              </a:rPr>
              <a:t>отделянето на специално внимание на клаузите, които се отнасят до условията и реда за решаване на споровете между страните.  </a:t>
            </a:r>
            <a:endParaRPr lang="en-US" dirty="0">
              <a:solidFill>
                <a:srgbClr val="002060"/>
              </a:solidFill>
              <a:latin typeface="Arial Narrow" panose="020B0606020202030204" pitchFamily="34" charset="0"/>
            </a:endParaRP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Механизмът за решаване на възникналите спорове следва да държи ясно сметка за необходимостта от добра, навременна и разбираема комуникация между страните, която не само да спомогне за предотвратяването на конфликти и спорове,</a:t>
            </a:r>
            <a:r>
              <a:rPr lang="en-US" dirty="0">
                <a:solidFill>
                  <a:srgbClr val="002060"/>
                </a:solidFill>
                <a:latin typeface="Arial Narrow" panose="020B0606020202030204" pitchFamily="34" charset="0"/>
              </a:rPr>
              <a:t> </a:t>
            </a:r>
            <a:r>
              <a:rPr lang="ru-RU" dirty="0">
                <a:solidFill>
                  <a:srgbClr val="002060"/>
                </a:solidFill>
                <a:latin typeface="Arial Narrow" panose="020B0606020202030204" pitchFamily="34" charset="0"/>
              </a:rPr>
              <a:t>но също да позволи тяхното идентифициране на съвсем ранен етап от тяхното възникване. </a:t>
            </a:r>
            <a:endParaRPr lang="en-US" dirty="0">
              <a:solidFill>
                <a:srgbClr val="002060"/>
              </a:solidFill>
              <a:latin typeface="Arial Narrow" panose="020B0606020202030204" pitchFamily="34" charset="0"/>
            </a:endParaRP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В случай, че това е допустимо, следва да се прецени също дали да бъде включена клауза за арбитраж – местен или международен. </a:t>
            </a:r>
          </a:p>
        </p:txBody>
      </p:sp>
    </p:spTree>
    <p:extLst>
      <p:ext uri="{BB962C8B-B14F-4D97-AF65-F5344CB8AC3E}">
        <p14:creationId xmlns:p14="http://schemas.microsoft.com/office/powerpoint/2010/main" val="1977815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fontScale="90000"/>
          </a:bodyPr>
          <a:lstStyle/>
          <a:p>
            <a:r>
              <a:rPr lang="bg-BG" sz="2400" dirty="0">
                <a:solidFill>
                  <a:schemeClr val="bg1"/>
                </a:solidFill>
                <a:latin typeface="Arial Narrow" panose="020B0606020202030204" pitchFamily="34" charset="0"/>
              </a:rPr>
              <a:t>     </a:t>
            </a:r>
            <a:r>
              <a:rPr lang="ru-RU" sz="3600" dirty="0">
                <a:solidFill>
                  <a:schemeClr val="bg1"/>
                </a:solidFill>
                <a:latin typeface="Arial Narrow" panose="020B0606020202030204" pitchFamily="34" charset="0"/>
              </a:rPr>
              <a:t>III етап: Определяне на частен партньор и сключване на ОПЧП договор</a:t>
            </a: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a:bodyPr>
          <a:lstStyle/>
          <a:p>
            <a:pPr marL="114300" marR="0" indent="0" algn="just">
              <a:lnSpc>
                <a:spcPct val="110000"/>
              </a:lnSpc>
              <a:spcBef>
                <a:spcPts val="0"/>
              </a:spcBef>
              <a:spcAft>
                <a:spcPts val="600"/>
              </a:spcAft>
              <a:buNone/>
            </a:pPr>
            <a:r>
              <a:rPr lang="en-US" dirty="0">
                <a:solidFill>
                  <a:srgbClr val="002060"/>
                </a:solidFill>
                <a:latin typeface="Arial Narrow" panose="020B0606020202030204" pitchFamily="34" charset="0"/>
              </a:rPr>
              <a:t> </a:t>
            </a:r>
            <a:r>
              <a:rPr lang="bg-BG" b="1" dirty="0">
                <a:solidFill>
                  <a:srgbClr val="002060"/>
                </a:solidFill>
                <a:latin typeface="Arial Narrow" panose="020B0606020202030204" pitchFamily="34" charset="0"/>
              </a:rPr>
              <a:t>К</a:t>
            </a:r>
            <a:r>
              <a:rPr lang="ru-RU" b="1" dirty="0">
                <a:solidFill>
                  <a:srgbClr val="002060"/>
                </a:solidFill>
                <a:latin typeface="Arial Narrow" panose="020B0606020202030204" pitchFamily="34" charset="0"/>
              </a:rPr>
              <a:t>лючов фактор: </a:t>
            </a:r>
            <a:r>
              <a:rPr lang="ru-RU" dirty="0">
                <a:solidFill>
                  <a:srgbClr val="002060"/>
                </a:solidFill>
                <a:latin typeface="Arial Narrow" panose="020B0606020202030204" pitchFamily="34" charset="0"/>
              </a:rPr>
              <a:t>добрата разгласа за нейното провеждане.</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Освен в изискуемите от закона средства за оповестяване на решението за откриване на процедурата, могат да бъдат използвани и други форми за нейното популяризиране с цел привличане интереса на повече потенциални кандидати. </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информационни срещи с потенциални инвеститори;</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виртуални стаи</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да бъде определен и реда, по който ще бъде отговаряно на въпроси на инвеститорите, като е добре тези въпроси и отговори да бъдат също публикувани.</a:t>
            </a:r>
          </a:p>
        </p:txBody>
      </p:sp>
    </p:spTree>
    <p:extLst>
      <p:ext uri="{BB962C8B-B14F-4D97-AF65-F5344CB8AC3E}">
        <p14:creationId xmlns:p14="http://schemas.microsoft.com/office/powerpoint/2010/main" val="3956970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fontScale="90000"/>
          </a:bodyPr>
          <a:lstStyle/>
          <a:p>
            <a:r>
              <a:rPr lang="bg-BG" sz="2400" dirty="0">
                <a:solidFill>
                  <a:schemeClr val="bg1"/>
                </a:solidFill>
                <a:latin typeface="Arial Narrow" panose="020B0606020202030204" pitchFamily="34" charset="0"/>
              </a:rPr>
              <a:t>     </a:t>
            </a:r>
            <a:r>
              <a:rPr lang="ru-RU" sz="3600" dirty="0">
                <a:solidFill>
                  <a:schemeClr val="bg1"/>
                </a:solidFill>
                <a:latin typeface="Arial Narrow" panose="020B0606020202030204" pitchFamily="34" charset="0"/>
              </a:rPr>
              <a:t>III етап: Определяне на частен партньор и сключване на ОПЧП договор</a:t>
            </a: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a:bodyPr>
          <a:lstStyle/>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да се улесни посещението на обекта, където ще се осъществява проекта;</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Общината да поощрява потенциалните инвеститори да предприемат за тяхна собствена сметка действия по техническо или друго проучване на обекта.</a:t>
            </a:r>
          </a:p>
          <a:p>
            <a:pPr marL="114300" marR="0" indent="0" algn="just">
              <a:lnSpc>
                <a:spcPct val="110000"/>
              </a:lnSpc>
              <a:spcBef>
                <a:spcPts val="0"/>
              </a:spcBef>
              <a:spcAft>
                <a:spcPts val="600"/>
              </a:spcAft>
              <a:buNone/>
            </a:pPr>
            <a:endParaRPr lang="ru-RU" dirty="0">
              <a:solidFill>
                <a:srgbClr val="002060"/>
              </a:solidFill>
              <a:latin typeface="Arial Narrow" panose="020B0606020202030204" pitchFamily="34" charset="0"/>
            </a:endParaRP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Самата процедура по приемане на оферти, тяханото разглеждане и начин за избор на частен партньор зависи от конкретното национално законодателство, като  в световен мащаб процедурите са много различни като етапи и възможности. </a:t>
            </a:r>
          </a:p>
          <a:p>
            <a:pPr marL="114300" marR="0" indent="0" algn="just">
              <a:lnSpc>
                <a:spcPct val="110000"/>
              </a:lnSpc>
              <a:spcBef>
                <a:spcPts val="0"/>
              </a:spcBef>
              <a:spcAft>
                <a:spcPts val="600"/>
              </a:spcAft>
              <a:buNone/>
            </a:pPr>
            <a:r>
              <a:rPr lang="ru-RU" b="1" dirty="0">
                <a:solidFill>
                  <a:srgbClr val="002060"/>
                </a:solidFill>
                <a:latin typeface="Arial Narrow" panose="020B0606020202030204" pitchFamily="34" charset="0"/>
              </a:rPr>
              <a:t>Този етап от процеса приключва с подписване на договор за ОПЧП.</a:t>
            </a:r>
          </a:p>
        </p:txBody>
      </p:sp>
    </p:spTree>
    <p:extLst>
      <p:ext uri="{BB962C8B-B14F-4D97-AF65-F5344CB8AC3E}">
        <p14:creationId xmlns:p14="http://schemas.microsoft.com/office/powerpoint/2010/main" val="2323613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a:bodyPr>
          <a:lstStyle/>
          <a:p>
            <a:r>
              <a:rPr lang="bg-BG" sz="2400" dirty="0">
                <a:solidFill>
                  <a:schemeClr val="bg1"/>
                </a:solidFill>
                <a:latin typeface="Arial Narrow" panose="020B0606020202030204" pitchFamily="34" charset="0"/>
              </a:rPr>
              <a:t>       </a:t>
            </a:r>
            <a:r>
              <a:rPr lang="en-US" sz="3200" dirty="0">
                <a:solidFill>
                  <a:schemeClr val="bg1"/>
                </a:solidFill>
                <a:latin typeface="Arial Narrow" panose="020B0606020202030204" pitchFamily="34" charset="0"/>
              </a:rPr>
              <a:t>IV </a:t>
            </a:r>
            <a:r>
              <a:rPr lang="bg-BG" sz="3200" dirty="0">
                <a:solidFill>
                  <a:schemeClr val="bg1"/>
                </a:solidFill>
                <a:latin typeface="Arial Narrow" panose="020B0606020202030204" pitchFamily="34" charset="0"/>
              </a:rPr>
              <a:t>етап: Изпълнение</a:t>
            </a: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fontScale="62500" lnSpcReduction="20000"/>
          </a:bodyPr>
          <a:lstStyle/>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След подписване на договора за ОПЧП от двете страни се пристъпва към неговото изпълнение.</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На този етап ролята на местната власт най-общо се изразява в </a:t>
            </a:r>
            <a:r>
              <a:rPr lang="ru-RU" b="1" dirty="0">
                <a:solidFill>
                  <a:srgbClr val="002060"/>
                </a:solidFill>
                <a:latin typeface="Arial Narrow" panose="020B0606020202030204" pitchFamily="34" charset="0"/>
              </a:rPr>
              <a:t>контрол върху изпълнението и спазването на разпоредбите на договора </a:t>
            </a:r>
            <a:r>
              <a:rPr lang="ru-RU" dirty="0">
                <a:solidFill>
                  <a:srgbClr val="002060"/>
                </a:solidFill>
                <a:latin typeface="Arial Narrow" panose="020B0606020202030204" pitchFamily="34" charset="0"/>
              </a:rPr>
              <a:t>от страна на частния партньор, но не само. </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Общината може и следва да вземе дейно участие в изпълнението на проекта  на следните подетапи от неговото изпълнение:</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Преди започване на строителството (ако проектът е за строителство): чрез подпомагане на инвеститора  за снабдяването му с необходимите строителни книжа и други други документи;</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По време на строителството: чрез проверка и контрол на отчетни документи и доклади, подготвяни от частния партньор; чрез проверка годността и качеството на материалите; проверка на плащанията от страна на инвеститора и др.</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По време на експлоатацията на обекта, съответно осъществяване на услугите, предемет на проекта: чрез проверка за това дали са покрити стандартите за качество, проверка на отчети и доклади, проверка на плащания; предоговаряне на условията на договора за ОПЧП доколкото това е допустимо от местното законодателство; управление на конфликти и спорове, възникнали по повод изпълнение на договора и тяхното решаване.</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При предаване на обекта на ОПЧП във владение на общината в края на договора: чрез проверка състоянието на обекта; чрез съставяне на план за поддръжка и управление на обекта след предаването му; чрез осигуряване на необходимо оборудване или обзавеждане в случай на необходимост; чрез подговка и осигуряване на персонал, ако случаят го налага.</a:t>
            </a:r>
          </a:p>
        </p:txBody>
      </p:sp>
    </p:spTree>
    <p:extLst>
      <p:ext uri="{BB962C8B-B14F-4D97-AF65-F5344CB8AC3E}">
        <p14:creationId xmlns:p14="http://schemas.microsoft.com/office/powerpoint/2010/main" val="236389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a:bodyPr>
          <a:lstStyle/>
          <a:p>
            <a:r>
              <a:rPr lang="bg-BG" sz="2400" dirty="0">
                <a:solidFill>
                  <a:schemeClr val="bg1"/>
                </a:solidFill>
                <a:latin typeface="Arial Narrow" panose="020B0606020202030204" pitchFamily="34" charset="0"/>
              </a:rPr>
              <a:t>       </a:t>
            </a:r>
            <a:r>
              <a:rPr lang="en-US" sz="3200" dirty="0">
                <a:solidFill>
                  <a:schemeClr val="bg1"/>
                </a:solidFill>
                <a:latin typeface="Arial Narrow" panose="020B0606020202030204" pitchFamily="34" charset="0"/>
              </a:rPr>
              <a:t>IV </a:t>
            </a:r>
            <a:r>
              <a:rPr lang="bg-BG" sz="3200" dirty="0">
                <a:solidFill>
                  <a:schemeClr val="bg1"/>
                </a:solidFill>
                <a:latin typeface="Arial Narrow" panose="020B0606020202030204" pitchFamily="34" charset="0"/>
              </a:rPr>
              <a:t>етап: Изпълнение</a:t>
            </a: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fontScale="92500"/>
          </a:bodyPr>
          <a:lstStyle/>
          <a:p>
            <a:pPr marL="114300" marR="0" indent="0" algn="just">
              <a:lnSpc>
                <a:spcPct val="110000"/>
              </a:lnSpc>
              <a:spcBef>
                <a:spcPts val="0"/>
              </a:spcBef>
              <a:spcAft>
                <a:spcPts val="600"/>
              </a:spcAft>
              <a:buNone/>
            </a:pPr>
            <a:r>
              <a:rPr lang="ru-RU" b="1" dirty="0">
                <a:solidFill>
                  <a:srgbClr val="002060"/>
                </a:solidFill>
                <a:latin typeface="Arial Narrow" panose="020B0606020202030204" pitchFamily="34" charset="0"/>
              </a:rPr>
              <a:t>Ключови фактори: </a:t>
            </a:r>
            <a:r>
              <a:rPr lang="ru-RU" dirty="0">
                <a:solidFill>
                  <a:srgbClr val="002060"/>
                </a:solidFill>
                <a:latin typeface="Arial Narrow" panose="020B0606020202030204" pitchFamily="34" charset="0"/>
              </a:rPr>
              <a:t>ясното разбиране от страна на общината, че управлението и контрола по осъществяване на ОПЧП проект е съвсем различно от това на традиционните проекти, осъществявани чрез обществени поръчки: </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последните обикновено са краткосрочни и се отнасят до изпълнението на съвсем друг род дейности от страна на общината докато ОПЧП проектите са дългосрочни и са фокусирани върху резулата (осъществяване на сторителството или предоставяне на обществената услуга), а не как този резултат ще бъде постигнат. </a:t>
            </a:r>
          </a:p>
          <a:p>
            <a:pPr marL="571500" marR="0" indent="-457200" algn="just">
              <a:lnSpc>
                <a:spcPct val="110000"/>
              </a:lnSpc>
              <a:spcBef>
                <a:spcPts val="0"/>
              </a:spcBef>
              <a:spcAft>
                <a:spcPts val="600"/>
              </a:spcAft>
              <a:buFontTx/>
              <a:buChar char="-"/>
            </a:pPr>
            <a:r>
              <a:rPr lang="ru-RU" b="1" dirty="0">
                <a:solidFill>
                  <a:srgbClr val="002060"/>
                </a:solidFill>
                <a:latin typeface="Arial Narrow" panose="020B0606020202030204" pitchFamily="34" charset="0"/>
              </a:rPr>
              <a:t>добрите партньорски взаимоотношения </a:t>
            </a:r>
            <a:r>
              <a:rPr lang="ru-RU" dirty="0">
                <a:solidFill>
                  <a:srgbClr val="002060"/>
                </a:solidFill>
                <a:latin typeface="Arial Narrow" panose="020B0606020202030204" pitchFamily="34" charset="0"/>
              </a:rPr>
              <a:t>между общината и частния партньор;</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двете страни да бъдат </a:t>
            </a:r>
            <a:r>
              <a:rPr lang="ru-RU" b="1" dirty="0">
                <a:solidFill>
                  <a:srgbClr val="002060"/>
                </a:solidFill>
                <a:latin typeface="Arial Narrow" panose="020B0606020202030204" pitchFamily="34" charset="0"/>
              </a:rPr>
              <a:t>инициативни и активни </a:t>
            </a:r>
            <a:r>
              <a:rPr lang="ru-RU" dirty="0">
                <a:solidFill>
                  <a:srgbClr val="002060"/>
                </a:solidFill>
                <a:latin typeface="Arial Narrow" panose="020B0606020202030204" pitchFamily="34" charset="0"/>
              </a:rPr>
              <a:t>в осъществяване на проекта; </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да </a:t>
            </a:r>
            <a:r>
              <a:rPr lang="ru-RU" b="1" dirty="0">
                <a:solidFill>
                  <a:srgbClr val="002060"/>
                </a:solidFill>
                <a:latin typeface="Arial Narrow" panose="020B0606020202030204" pitchFamily="34" charset="0"/>
              </a:rPr>
              <a:t>предотвратяват и управляват </a:t>
            </a:r>
            <a:r>
              <a:rPr lang="ru-RU" dirty="0">
                <a:solidFill>
                  <a:srgbClr val="002060"/>
                </a:solidFill>
                <a:latin typeface="Arial Narrow" panose="020B0606020202030204" pitchFamily="34" charset="0"/>
              </a:rPr>
              <a:t>възникналите между тях </a:t>
            </a:r>
            <a:r>
              <a:rPr lang="ru-RU" b="1" dirty="0">
                <a:solidFill>
                  <a:srgbClr val="002060"/>
                </a:solidFill>
                <a:latin typeface="Arial Narrow" panose="020B0606020202030204" pitchFamily="34" charset="0"/>
              </a:rPr>
              <a:t>спорове.</a:t>
            </a:r>
            <a:endParaRPr lang="ru-RU" dirty="0">
              <a:solidFill>
                <a:srgbClr val="002060"/>
              </a:solidFill>
              <a:latin typeface="Arial Narrow" panose="020B0606020202030204" pitchFamily="34" charset="0"/>
            </a:endParaRPr>
          </a:p>
        </p:txBody>
      </p:sp>
    </p:spTree>
    <p:extLst>
      <p:ext uri="{BB962C8B-B14F-4D97-AF65-F5344CB8AC3E}">
        <p14:creationId xmlns:p14="http://schemas.microsoft.com/office/powerpoint/2010/main" val="1013319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a:bodyPr>
          <a:lstStyle/>
          <a:p>
            <a:r>
              <a:rPr lang="en-US" sz="2400" dirty="0">
                <a:solidFill>
                  <a:schemeClr val="bg1"/>
                </a:solidFill>
                <a:latin typeface="Arial Narrow" panose="020B0606020202030204" pitchFamily="34" charset="0"/>
              </a:rPr>
              <a:t>                  </a:t>
            </a:r>
            <a:r>
              <a:rPr lang="bg-BG" sz="3600" dirty="0">
                <a:solidFill>
                  <a:schemeClr val="bg1"/>
                </a:solidFill>
                <a:latin typeface="Arial Narrow" panose="020B0606020202030204" pitchFamily="34" charset="0"/>
              </a:rPr>
              <a:t>Въведение</a:t>
            </a:r>
            <a:endParaRPr lang="en-US" sz="3600" dirty="0">
              <a:solidFill>
                <a:schemeClr val="bg1"/>
              </a:solidFill>
              <a:latin typeface="Arial Narrow" panose="020B0606020202030204" pitchFamily="34" charset="0"/>
            </a:endParaRPr>
          </a:p>
        </p:txBody>
      </p:sp>
      <p:sp>
        <p:nvSpPr>
          <p:cNvPr id="4" name="TextBox 3">
            <a:extLst>
              <a:ext uri="{FF2B5EF4-FFF2-40B4-BE49-F238E27FC236}">
                <a16:creationId xmlns:a16="http://schemas.microsoft.com/office/drawing/2014/main" id="{C5A39100-C176-4F62-8F55-D118CAB52ED8}"/>
              </a:ext>
            </a:extLst>
          </p:cNvPr>
          <p:cNvSpPr txBox="1"/>
          <p:nvPr/>
        </p:nvSpPr>
        <p:spPr>
          <a:xfrm>
            <a:off x="1186249" y="1309816"/>
            <a:ext cx="10330248" cy="830997"/>
          </a:xfrm>
          <a:prstGeom prst="rect">
            <a:avLst/>
          </a:prstGeom>
          <a:noFill/>
        </p:spPr>
        <p:txBody>
          <a:bodyPr wrap="square" rtlCol="0">
            <a:spAutoFit/>
          </a:bodyPr>
          <a:lstStyle/>
          <a:p>
            <a:pPr algn="ctr"/>
            <a:r>
              <a:rPr lang="ru-RU" sz="2400" dirty="0">
                <a:solidFill>
                  <a:schemeClr val="accent2">
                    <a:lumMod val="50000"/>
                  </a:schemeClr>
                </a:solidFill>
                <a:latin typeface="Arial Narrow" panose="020B0606020202030204" pitchFamily="34" charset="0"/>
              </a:rPr>
              <a:t>“Най-добри практики на изграждане на публично-частни  партньорства” </a:t>
            </a:r>
          </a:p>
          <a:p>
            <a:pPr algn="ctr"/>
            <a:r>
              <a:rPr lang="ru-RU" sz="2400" dirty="0">
                <a:solidFill>
                  <a:schemeClr val="accent2">
                    <a:lumMod val="50000"/>
                  </a:schemeClr>
                </a:solidFill>
                <a:latin typeface="Arial Narrow" panose="020B0606020202030204" pitchFamily="34" charset="0"/>
              </a:rPr>
              <a:t>(© Ministry of Municipal Affairs, British Columbia, Canada, 1999)</a:t>
            </a:r>
            <a:endParaRPr lang="en-US" sz="2400" dirty="0">
              <a:solidFill>
                <a:schemeClr val="accent2">
                  <a:lumMod val="50000"/>
                </a:schemeClr>
              </a:solidFill>
              <a:latin typeface="Arial Narrow" panose="020B0606020202030204" pitchFamily="34" charset="0"/>
            </a:endParaRPr>
          </a:p>
        </p:txBody>
      </p:sp>
      <p:sp>
        <p:nvSpPr>
          <p:cNvPr id="7" name="Content Placeholder 6">
            <a:extLst>
              <a:ext uri="{FF2B5EF4-FFF2-40B4-BE49-F238E27FC236}">
                <a16:creationId xmlns:a16="http://schemas.microsoft.com/office/drawing/2014/main" id="{E9B0D59C-503A-4580-8438-9BFEF2318E69}"/>
              </a:ext>
            </a:extLst>
          </p:cNvPr>
          <p:cNvSpPr>
            <a:spLocks noGrp="1"/>
          </p:cNvSpPr>
          <p:nvPr>
            <p:ph idx="1"/>
          </p:nvPr>
        </p:nvSpPr>
        <p:spPr>
          <a:xfrm>
            <a:off x="1186248" y="2570205"/>
            <a:ext cx="10167551" cy="3212757"/>
          </a:xfrm>
        </p:spPr>
        <p:txBody>
          <a:bodyPr/>
          <a:lstStyle/>
          <a:p>
            <a:pPr marL="0" indent="0">
              <a:buNone/>
            </a:pPr>
            <a:r>
              <a:rPr lang="ru-RU" dirty="0">
                <a:solidFill>
                  <a:srgbClr val="002060"/>
                </a:solidFill>
                <a:latin typeface="Arial Narrow" panose="020B0606020202030204" pitchFamily="34" charset="0"/>
              </a:rPr>
              <a:t>І етап: Предварително планиране, планиране и одобряване</a:t>
            </a:r>
          </a:p>
          <a:p>
            <a:pPr marL="0" indent="0">
              <a:buNone/>
            </a:pPr>
            <a:r>
              <a:rPr lang="ru-RU" dirty="0">
                <a:solidFill>
                  <a:srgbClr val="002060"/>
                </a:solidFill>
                <a:latin typeface="Arial Narrow" panose="020B0606020202030204" pitchFamily="34" charset="0"/>
              </a:rPr>
              <a:t>ІІ етап: Започване на тръжна процедура</a:t>
            </a:r>
          </a:p>
          <a:p>
            <a:pPr marL="0" indent="0">
              <a:buNone/>
            </a:pPr>
            <a:r>
              <a:rPr lang="ru-RU" dirty="0">
                <a:solidFill>
                  <a:srgbClr val="002060"/>
                </a:solidFill>
                <a:latin typeface="Arial Narrow" panose="020B0606020202030204" pitchFamily="34" charset="0"/>
              </a:rPr>
              <a:t>ІІІ етап: Оценка на офертите и избор на кандидат</a:t>
            </a:r>
          </a:p>
          <a:p>
            <a:pPr marL="0" indent="0">
              <a:buNone/>
            </a:pPr>
            <a:r>
              <a:rPr lang="ru-RU" dirty="0">
                <a:solidFill>
                  <a:srgbClr val="002060"/>
                </a:solidFill>
                <a:latin typeface="Arial Narrow" panose="020B0606020202030204" pitchFamily="34" charset="0"/>
              </a:rPr>
              <a:t>ІV етап: Преговори и възлагане на договор</a:t>
            </a:r>
          </a:p>
          <a:p>
            <a:pPr marL="0" indent="0">
              <a:buNone/>
            </a:pPr>
            <a:r>
              <a:rPr lang="ru-RU" dirty="0">
                <a:solidFill>
                  <a:srgbClr val="002060"/>
                </a:solidFill>
                <a:latin typeface="Arial Narrow" panose="020B0606020202030204" pitchFamily="34" charset="0"/>
              </a:rPr>
              <a:t>V етап: Изпълнение на проекта</a:t>
            </a:r>
          </a:p>
          <a:p>
            <a:pPr marL="0" indent="0">
              <a:buNone/>
            </a:pPr>
            <a:endParaRPr lang="en-US" dirty="0">
              <a:solidFill>
                <a:srgbClr val="002060"/>
              </a:solidFill>
              <a:latin typeface="Arial Narrow" panose="020B0606020202030204" pitchFamily="34" charset="0"/>
            </a:endParaRPr>
          </a:p>
        </p:txBody>
      </p:sp>
    </p:spTree>
    <p:extLst>
      <p:ext uri="{BB962C8B-B14F-4D97-AF65-F5344CB8AC3E}">
        <p14:creationId xmlns:p14="http://schemas.microsoft.com/office/powerpoint/2010/main" val="1627411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a:bodyPr>
          <a:lstStyle/>
          <a:p>
            <a:r>
              <a:rPr lang="bg-BG" sz="2400" dirty="0">
                <a:solidFill>
                  <a:schemeClr val="bg1"/>
                </a:solidFill>
                <a:latin typeface="Arial Narrow" panose="020B0606020202030204" pitchFamily="34" charset="0"/>
              </a:rPr>
              <a:t>       </a:t>
            </a:r>
            <a:r>
              <a:rPr lang="en-US" sz="3200" dirty="0">
                <a:solidFill>
                  <a:schemeClr val="bg1"/>
                </a:solidFill>
                <a:latin typeface="Arial Narrow" panose="020B0606020202030204" pitchFamily="34" charset="0"/>
              </a:rPr>
              <a:t>IV </a:t>
            </a:r>
            <a:r>
              <a:rPr lang="bg-BG" sz="3200" dirty="0">
                <a:solidFill>
                  <a:schemeClr val="bg1"/>
                </a:solidFill>
                <a:latin typeface="Arial Narrow" panose="020B0606020202030204" pitchFamily="34" charset="0"/>
              </a:rPr>
              <a:t>етап: Изпълнение</a:t>
            </a: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a:bodyPr>
          <a:lstStyle/>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За да бъде улеснен този процес на сътрудничество и взаимопомощ на този етап на проекта, общината следва да прецени дали е налице необходимост от назначаване на </a:t>
            </a:r>
            <a:r>
              <a:rPr lang="ru-RU" b="1" dirty="0">
                <a:solidFill>
                  <a:srgbClr val="002060"/>
                </a:solidFill>
                <a:latin typeface="Arial Narrow" panose="020B0606020202030204" pitchFamily="34" charset="0"/>
              </a:rPr>
              <a:t>управител на проекта </a:t>
            </a:r>
            <a:r>
              <a:rPr lang="ru-RU" dirty="0">
                <a:solidFill>
                  <a:srgbClr val="002060"/>
                </a:solidFill>
                <a:latin typeface="Arial Narrow" panose="020B0606020202030204" pitchFamily="34" charset="0"/>
              </a:rPr>
              <a:t>(project manager - РМ) или </a:t>
            </a:r>
            <a:r>
              <a:rPr lang="ru-RU" b="1" dirty="0">
                <a:solidFill>
                  <a:srgbClr val="002060"/>
                </a:solidFill>
                <a:latin typeface="Arial Narrow" panose="020B0606020202030204" pitchFamily="34" charset="0"/>
              </a:rPr>
              <a:t>екип по управление </a:t>
            </a:r>
            <a:r>
              <a:rPr lang="ru-RU" dirty="0">
                <a:solidFill>
                  <a:srgbClr val="002060"/>
                </a:solidFill>
                <a:latin typeface="Arial Narrow" panose="020B0606020202030204" pitchFamily="34" charset="0"/>
              </a:rPr>
              <a:t>на проекта, който в зависмост от сложността му да включва лица съответно с техническа, юридическа и икономическа (счетоводна) специалност.</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Независимо дали ще бъдат определени такива обаче от особено значение е в общината да бъде съставен </a:t>
            </a:r>
            <a:r>
              <a:rPr lang="ru-RU" b="1" dirty="0">
                <a:solidFill>
                  <a:srgbClr val="002060"/>
                </a:solidFill>
                <a:latin typeface="Arial Narrow" panose="020B0606020202030204" pitchFamily="34" charset="0"/>
              </a:rPr>
              <a:t>план за управление </a:t>
            </a:r>
            <a:r>
              <a:rPr lang="ru-RU" dirty="0">
                <a:solidFill>
                  <a:srgbClr val="002060"/>
                </a:solidFill>
                <a:latin typeface="Arial Narrow" panose="020B0606020202030204" pitchFamily="34" charset="0"/>
              </a:rPr>
              <a:t>на проекта с ясно разписани срокове, действия, които следва да бъдат осъществени, процедури, които следва да бъдат следвани, лица, които ще отговарят за тяхното осъществяване от страна на общинската администрация.</a:t>
            </a:r>
          </a:p>
        </p:txBody>
      </p:sp>
    </p:spTree>
    <p:extLst>
      <p:ext uri="{BB962C8B-B14F-4D97-AF65-F5344CB8AC3E}">
        <p14:creationId xmlns:p14="http://schemas.microsoft.com/office/powerpoint/2010/main" val="4094826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a:bodyPr>
          <a:lstStyle/>
          <a:p>
            <a:r>
              <a:rPr lang="bg-BG" sz="2400" dirty="0">
                <a:solidFill>
                  <a:schemeClr val="bg1"/>
                </a:solidFill>
                <a:latin typeface="Arial Narrow" panose="020B0606020202030204" pitchFamily="34" charset="0"/>
              </a:rPr>
              <a:t>       </a:t>
            </a:r>
            <a:r>
              <a:rPr lang="en-US" sz="3200" dirty="0">
                <a:solidFill>
                  <a:schemeClr val="bg1"/>
                </a:solidFill>
                <a:latin typeface="Arial Narrow" panose="020B0606020202030204" pitchFamily="34" charset="0"/>
              </a:rPr>
              <a:t>IV </a:t>
            </a:r>
            <a:r>
              <a:rPr lang="bg-BG" sz="3200" dirty="0">
                <a:solidFill>
                  <a:schemeClr val="bg1"/>
                </a:solidFill>
                <a:latin typeface="Arial Narrow" panose="020B0606020202030204" pitchFamily="34" charset="0"/>
              </a:rPr>
              <a:t>етап: Изпълнение</a:t>
            </a: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fontScale="70000" lnSpcReduction="20000"/>
          </a:bodyPr>
          <a:lstStyle/>
          <a:p>
            <a:pPr marL="114300" marR="0" indent="0" algn="just">
              <a:lnSpc>
                <a:spcPct val="110000"/>
              </a:lnSpc>
              <a:spcBef>
                <a:spcPts val="0"/>
              </a:spcBef>
              <a:spcAft>
                <a:spcPts val="600"/>
              </a:spcAft>
              <a:buNone/>
            </a:pPr>
            <a:r>
              <a:rPr lang="ru-RU" b="1" dirty="0">
                <a:solidFill>
                  <a:srgbClr val="002060"/>
                </a:solidFill>
                <a:latin typeface="Arial Narrow" panose="020B0606020202030204" pitchFamily="34" charset="0"/>
              </a:rPr>
              <a:t>Ключови фактори:</a:t>
            </a:r>
            <a:r>
              <a:rPr lang="ru-RU" dirty="0">
                <a:solidFill>
                  <a:srgbClr val="002060"/>
                </a:solidFill>
                <a:latin typeface="Arial Narrow" panose="020B0606020202030204" pitchFamily="34" charset="0"/>
              </a:rPr>
              <a:t> навременното решаване на възникнали проблеми, усложнения или други въпроси, които изискват промени в проекта, или пък изменение и допълнение на ОПЧП договора.</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За тази цел РМ или лицето от общинска администрация, отговорно за изпълнението и мониторинга на проекта следва да осъществява </a:t>
            </a:r>
            <a:r>
              <a:rPr lang="ru-RU" b="1" dirty="0">
                <a:solidFill>
                  <a:srgbClr val="002060"/>
                </a:solidFill>
                <a:latin typeface="Arial Narrow" panose="020B0606020202030204" pitchFamily="34" charset="0"/>
              </a:rPr>
              <a:t>ежедневен надзор, наблюдение и контрол </a:t>
            </a:r>
            <a:r>
              <a:rPr lang="ru-RU" dirty="0">
                <a:solidFill>
                  <a:srgbClr val="002060"/>
                </a:solidFill>
                <a:latin typeface="Arial Narrow" panose="020B0606020202030204" pitchFamily="34" charset="0"/>
              </a:rPr>
              <a:t>върху проектните дейности и да информира своевременно съответните общински органи при констатирани проблеми, нередности и отклонения.</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Последното от своя страна би довело и </a:t>
            </a:r>
            <a:r>
              <a:rPr lang="ru-RU" b="1" dirty="0">
                <a:solidFill>
                  <a:srgbClr val="002060"/>
                </a:solidFill>
                <a:latin typeface="Arial Narrow" panose="020B0606020202030204" pitchFamily="34" charset="0"/>
              </a:rPr>
              <a:t>до ранното идентифициране на възможни разногласия и спорове</a:t>
            </a:r>
            <a:r>
              <a:rPr lang="ru-RU" dirty="0">
                <a:solidFill>
                  <a:srgbClr val="002060"/>
                </a:solidFill>
                <a:latin typeface="Arial Narrow" panose="020B0606020202030204" pitchFamily="34" charset="0"/>
              </a:rPr>
              <a:t>.</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На </a:t>
            </a:r>
            <a:r>
              <a:rPr lang="ru-RU" b="1" dirty="0">
                <a:solidFill>
                  <a:srgbClr val="002060"/>
                </a:solidFill>
                <a:latin typeface="Arial Narrow" panose="020B0606020202030204" pitchFamily="34" charset="0"/>
              </a:rPr>
              <a:t>управлението на потенциални спорове </a:t>
            </a:r>
            <a:r>
              <a:rPr lang="ru-RU" dirty="0">
                <a:solidFill>
                  <a:srgbClr val="002060"/>
                </a:solidFill>
                <a:latin typeface="Arial Narrow" panose="020B0606020202030204" pitchFamily="34" charset="0"/>
              </a:rPr>
              <a:t>между страните следва да бъде обърнато специално и много сериозно внимание, защото един ескалиращ спор може да стане причина за забавянето на проекта и дори да доведе до неговия пълен провал. Затова и механизмът за решаване на спорните въпроси, свързани с изпълнението на договора, следва да бъде изначално определно от страните още с подписване на договора за ОПЧП. Особено важно е обаче при възникване на спорни въпроси в процеса на изпълнение на договора да бъдат предприети решителни и бързи мерки за тяхното решаване. В тази връзка още с договора е добре страните да предвидят например: </a:t>
            </a:r>
            <a:r>
              <a:rPr lang="ru-RU" b="1" dirty="0">
                <a:solidFill>
                  <a:srgbClr val="002060"/>
                </a:solidFill>
                <a:latin typeface="Arial Narrow" panose="020B0606020202030204" pitchFamily="34" charset="0"/>
              </a:rPr>
              <a:t>процедура за тълкуване на договора и вземане на решения по спорни въпроси в т.ч. и с помощта на трети лица – напр. медиатори или арбитри, а като краен вариант – да се прецени с оглед обстоятелствата дали споровете да бъдат отнесени за решаване до национален или международен арбитраж.</a:t>
            </a:r>
          </a:p>
        </p:txBody>
      </p:sp>
    </p:spTree>
    <p:extLst>
      <p:ext uri="{BB962C8B-B14F-4D97-AF65-F5344CB8AC3E}">
        <p14:creationId xmlns:p14="http://schemas.microsoft.com/office/powerpoint/2010/main" val="2168843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a:bodyPr>
          <a:lstStyle/>
          <a:p>
            <a:r>
              <a:rPr lang="bg-BG" sz="2400" dirty="0">
                <a:solidFill>
                  <a:schemeClr val="bg1"/>
                </a:solidFill>
                <a:latin typeface="Arial Narrow" panose="020B0606020202030204" pitchFamily="34" charset="0"/>
              </a:rPr>
              <a:t>       </a:t>
            </a:r>
            <a:r>
              <a:rPr lang="en-US" sz="3200" dirty="0">
                <a:solidFill>
                  <a:schemeClr val="bg1"/>
                </a:solidFill>
                <a:latin typeface="Arial Narrow" panose="020B0606020202030204" pitchFamily="34" charset="0"/>
              </a:rPr>
              <a:t>IV </a:t>
            </a:r>
            <a:r>
              <a:rPr lang="bg-BG" sz="3200" dirty="0">
                <a:solidFill>
                  <a:schemeClr val="bg1"/>
                </a:solidFill>
                <a:latin typeface="Arial Narrow" panose="020B0606020202030204" pitchFamily="34" charset="0"/>
              </a:rPr>
              <a:t>етап: Изпълнение</a:t>
            </a: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fontScale="85000" lnSpcReduction="20000"/>
          </a:bodyPr>
          <a:lstStyle/>
          <a:p>
            <a:pPr marL="114300" marR="0" indent="0" algn="just">
              <a:lnSpc>
                <a:spcPct val="110000"/>
              </a:lnSpc>
              <a:spcBef>
                <a:spcPts val="0"/>
              </a:spcBef>
              <a:spcAft>
                <a:spcPts val="600"/>
              </a:spcAft>
              <a:buNone/>
            </a:pPr>
            <a:r>
              <a:rPr lang="ru-RU" b="1" dirty="0">
                <a:solidFill>
                  <a:srgbClr val="002060"/>
                </a:solidFill>
                <a:latin typeface="Arial Narrow" panose="020B0606020202030204" pitchFamily="34" charset="0"/>
              </a:rPr>
              <a:t>Ключов фактор:</a:t>
            </a:r>
            <a:r>
              <a:rPr lang="ru-RU" dirty="0">
                <a:solidFill>
                  <a:srgbClr val="002060"/>
                </a:solidFill>
                <a:latin typeface="Arial Narrow" panose="020B0606020202030204" pitchFamily="34" charset="0"/>
              </a:rPr>
              <a:t> добрата предварителна и детайлна подготовка от страна на общината за поемане владението на обекта на ОПЧП, съответно за поемане отоговорността за осъществяване на обществената услуга. </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Обикновено тази подготовка започва </a:t>
            </a:r>
            <a:r>
              <a:rPr lang="ru-RU" b="1" dirty="0">
                <a:solidFill>
                  <a:srgbClr val="002060"/>
                </a:solidFill>
                <a:latin typeface="Arial Narrow" panose="020B0606020202030204" pitchFamily="34" charset="0"/>
              </a:rPr>
              <a:t>не по-късно от три до пет години </a:t>
            </a:r>
            <a:r>
              <a:rPr lang="ru-RU" dirty="0">
                <a:solidFill>
                  <a:srgbClr val="002060"/>
                </a:solidFill>
                <a:latin typeface="Arial Narrow" panose="020B0606020202030204" pitchFamily="34" charset="0"/>
              </a:rPr>
              <a:t>преди края на ОПЧП договора. </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По отношение осъществяваните в резултат на проекта услуги, общината следва да реши как тези услуги ще бъдат осъществявани след неговото приключване. </a:t>
            </a:r>
          </a:p>
          <a:p>
            <a:pPr marL="114300" marR="0" indent="0" algn="just">
              <a:lnSpc>
                <a:spcPct val="110000"/>
              </a:lnSpc>
              <a:spcBef>
                <a:spcPts val="0"/>
              </a:spcBef>
              <a:spcAft>
                <a:spcPts val="600"/>
              </a:spcAft>
              <a:buNone/>
            </a:pPr>
            <a:r>
              <a:rPr lang="ru-RU">
                <a:solidFill>
                  <a:srgbClr val="002060"/>
                </a:solidFill>
                <a:latin typeface="Arial Narrow" panose="020B0606020202030204" pitchFamily="34" charset="0"/>
              </a:rPr>
              <a:t>Ако </a:t>
            </a:r>
            <a:r>
              <a:rPr lang="ru-RU" dirty="0">
                <a:solidFill>
                  <a:srgbClr val="002060"/>
                </a:solidFill>
                <a:latin typeface="Arial Narrow" panose="020B0606020202030204" pitchFamily="34" charset="0"/>
              </a:rPr>
              <a:t>проектът е за строителство, общината следва реши как обектът, предмет на ОПЧП ще бъде управляван и поддържан</a:t>
            </a:r>
            <a:r>
              <a:rPr lang="ru-RU">
                <a:solidFill>
                  <a:srgbClr val="002060"/>
                </a:solidFill>
                <a:latin typeface="Arial Narrow" panose="020B0606020202030204" pitchFamily="34" charset="0"/>
              </a:rPr>
              <a:t>. </a:t>
            </a:r>
          </a:p>
          <a:p>
            <a:pPr marL="114300" marR="0" indent="0" algn="just">
              <a:lnSpc>
                <a:spcPct val="110000"/>
              </a:lnSpc>
              <a:spcBef>
                <a:spcPts val="0"/>
              </a:spcBef>
              <a:spcAft>
                <a:spcPts val="600"/>
              </a:spcAft>
              <a:buNone/>
            </a:pPr>
            <a:r>
              <a:rPr lang="ru-RU">
                <a:solidFill>
                  <a:srgbClr val="002060"/>
                </a:solidFill>
                <a:latin typeface="Arial Narrow" panose="020B0606020202030204" pitchFamily="34" charset="0"/>
              </a:rPr>
              <a:t>Тези </a:t>
            </a:r>
            <a:r>
              <a:rPr lang="ru-RU" dirty="0">
                <a:solidFill>
                  <a:srgbClr val="002060"/>
                </a:solidFill>
                <a:latin typeface="Arial Narrow" panose="020B0606020202030204" pitchFamily="34" charset="0"/>
              </a:rPr>
              <a:t>решения следва да бъдат взети в разумен срок преди края на договора, за да могат да бъдат проведени и съответните процедури за избор на изпълнител или пък да бъде обучен екипът на общината, който ще осъществява услугите, съответно ще поддържа и управлява обекта.</a:t>
            </a:r>
          </a:p>
          <a:p>
            <a:pPr marL="114300" marR="0" indent="0" algn="just">
              <a:lnSpc>
                <a:spcPct val="110000"/>
              </a:lnSpc>
              <a:spcBef>
                <a:spcPts val="0"/>
              </a:spcBef>
              <a:spcAft>
                <a:spcPts val="600"/>
              </a:spcAft>
              <a:buNone/>
            </a:pPr>
            <a:endParaRPr lang="ru-RU" dirty="0">
              <a:solidFill>
                <a:srgbClr val="002060"/>
              </a:solidFill>
              <a:latin typeface="Arial Narrow" panose="020B0606020202030204" pitchFamily="34" charset="0"/>
            </a:endParaRPr>
          </a:p>
        </p:txBody>
      </p:sp>
    </p:spTree>
    <p:extLst>
      <p:ext uri="{BB962C8B-B14F-4D97-AF65-F5344CB8AC3E}">
        <p14:creationId xmlns:p14="http://schemas.microsoft.com/office/powerpoint/2010/main" val="30932185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1ECC117-2EDD-4D38-9F8B-C8E825718C5E}"/>
              </a:ext>
            </a:extLst>
          </p:cNvPr>
          <p:cNvSpPr txBox="1"/>
          <p:nvPr/>
        </p:nvSpPr>
        <p:spPr>
          <a:xfrm>
            <a:off x="0" y="1351508"/>
            <a:ext cx="12192000" cy="4154984"/>
          </a:xfrm>
          <a:prstGeom prst="rect">
            <a:avLst/>
          </a:prstGeom>
          <a:solidFill>
            <a:schemeClr val="accent2">
              <a:lumMod val="50000"/>
            </a:schemeClr>
          </a:solidFill>
        </p:spPr>
        <p:txBody>
          <a:bodyPr wrap="square" rtlCol="0">
            <a:spAutoFit/>
          </a:bodyPr>
          <a:lstStyle/>
          <a:p>
            <a:pPr algn="ctr"/>
            <a:r>
              <a:rPr lang="bg-BG" sz="8800" i="1" dirty="0">
                <a:solidFill>
                  <a:schemeClr val="bg1"/>
                </a:solidFill>
                <a:latin typeface="Arial Narrow" panose="020B0606020202030204" pitchFamily="34" charset="0"/>
              </a:rPr>
              <a:t>Благодаря </a:t>
            </a:r>
          </a:p>
          <a:p>
            <a:pPr algn="ctr"/>
            <a:r>
              <a:rPr lang="bg-BG" sz="8800" i="1" dirty="0">
                <a:solidFill>
                  <a:schemeClr val="bg1"/>
                </a:solidFill>
                <a:latin typeface="Arial Narrow" panose="020B0606020202030204" pitchFamily="34" charset="0"/>
              </a:rPr>
              <a:t>за </a:t>
            </a:r>
          </a:p>
          <a:p>
            <a:pPr algn="ctr"/>
            <a:r>
              <a:rPr lang="bg-BG" sz="8800" i="1" dirty="0">
                <a:solidFill>
                  <a:schemeClr val="bg1"/>
                </a:solidFill>
                <a:latin typeface="Arial Narrow" panose="020B0606020202030204" pitchFamily="34" charset="0"/>
              </a:rPr>
              <a:t>вниманието!</a:t>
            </a:r>
            <a:endParaRPr lang="en-US" sz="8800" i="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246808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a:bodyPr>
          <a:lstStyle/>
          <a:p>
            <a:r>
              <a:rPr lang="en-US" sz="2400" dirty="0">
                <a:solidFill>
                  <a:schemeClr val="bg1"/>
                </a:solidFill>
                <a:latin typeface="Arial Narrow" panose="020B0606020202030204" pitchFamily="34" charset="0"/>
              </a:rPr>
              <a:t>                  </a:t>
            </a:r>
            <a:r>
              <a:rPr lang="bg-BG" sz="3600" dirty="0">
                <a:solidFill>
                  <a:schemeClr val="bg1"/>
                </a:solidFill>
                <a:latin typeface="Arial Narrow" panose="020B0606020202030204" pitchFamily="34" charset="0"/>
              </a:rPr>
              <a:t>Въведение</a:t>
            </a:r>
            <a:endParaRPr lang="en-US" sz="3600" dirty="0">
              <a:solidFill>
                <a:schemeClr val="bg1"/>
              </a:solidFill>
              <a:latin typeface="Arial Narrow" panose="020B0606020202030204" pitchFamily="34" charset="0"/>
            </a:endParaRPr>
          </a:p>
        </p:txBody>
      </p:sp>
      <p:sp>
        <p:nvSpPr>
          <p:cNvPr id="4" name="TextBox 3">
            <a:extLst>
              <a:ext uri="{FF2B5EF4-FFF2-40B4-BE49-F238E27FC236}">
                <a16:creationId xmlns:a16="http://schemas.microsoft.com/office/drawing/2014/main" id="{C5A39100-C176-4F62-8F55-D118CAB52ED8}"/>
              </a:ext>
            </a:extLst>
          </p:cNvPr>
          <p:cNvSpPr txBox="1"/>
          <p:nvPr/>
        </p:nvSpPr>
        <p:spPr>
          <a:xfrm>
            <a:off x="1186249" y="1309816"/>
            <a:ext cx="10330248" cy="1200329"/>
          </a:xfrm>
          <a:prstGeom prst="rect">
            <a:avLst/>
          </a:prstGeom>
          <a:noFill/>
        </p:spPr>
        <p:txBody>
          <a:bodyPr wrap="square" rtlCol="0">
            <a:spAutoFit/>
          </a:bodyPr>
          <a:lstStyle/>
          <a:p>
            <a:pPr algn="ctr"/>
            <a:r>
              <a:rPr lang="ru-RU" sz="2400" dirty="0">
                <a:solidFill>
                  <a:schemeClr val="accent2">
                    <a:lumMod val="50000"/>
                  </a:schemeClr>
                </a:solidFill>
                <a:latin typeface="Arial Narrow" panose="020B0606020202030204" pitchFamily="34" charset="0"/>
              </a:rPr>
              <a:t>Ръководство за ОПЧП за общински власти на Световната банка </a:t>
            </a:r>
          </a:p>
          <a:p>
            <a:pPr algn="ctr"/>
            <a:r>
              <a:rPr lang="ru-RU" sz="2400" dirty="0">
                <a:solidFill>
                  <a:schemeClr val="accent2">
                    <a:lumMod val="50000"/>
                  </a:schemeClr>
                </a:solidFill>
                <a:latin typeface="Arial Narrow" panose="020B0606020202030204" pitchFamily="34" charset="0"/>
              </a:rPr>
              <a:t>(</a:t>
            </a:r>
            <a:r>
              <a:rPr lang="en-US" sz="2400" dirty="0">
                <a:solidFill>
                  <a:schemeClr val="accent2">
                    <a:lumMod val="50000"/>
                  </a:schemeClr>
                </a:solidFill>
                <a:latin typeface="Arial Narrow" panose="020B0606020202030204" pitchFamily="34" charset="0"/>
              </a:rPr>
              <a:t>The Municipal Public-Private Partnership Framework, © 2019 International Bank for Reconstruction and Development / The World Bank)</a:t>
            </a:r>
          </a:p>
        </p:txBody>
      </p:sp>
      <p:sp>
        <p:nvSpPr>
          <p:cNvPr id="7" name="Content Placeholder 6">
            <a:extLst>
              <a:ext uri="{FF2B5EF4-FFF2-40B4-BE49-F238E27FC236}">
                <a16:creationId xmlns:a16="http://schemas.microsoft.com/office/drawing/2014/main" id="{E9B0D59C-503A-4580-8438-9BFEF2318E69}"/>
              </a:ext>
            </a:extLst>
          </p:cNvPr>
          <p:cNvSpPr>
            <a:spLocks noGrp="1"/>
          </p:cNvSpPr>
          <p:nvPr>
            <p:ph idx="1"/>
          </p:nvPr>
        </p:nvSpPr>
        <p:spPr>
          <a:xfrm>
            <a:off x="1186248" y="2755557"/>
            <a:ext cx="10167551" cy="3027405"/>
          </a:xfrm>
        </p:spPr>
        <p:txBody>
          <a:bodyPr/>
          <a:lstStyle/>
          <a:p>
            <a:pPr marL="0" indent="0">
              <a:buNone/>
            </a:pPr>
            <a:r>
              <a:rPr lang="ru-RU" dirty="0">
                <a:solidFill>
                  <a:srgbClr val="002060"/>
                </a:solidFill>
                <a:latin typeface="Arial Narrow" panose="020B0606020202030204" pitchFamily="34" charset="0"/>
              </a:rPr>
              <a:t>I етап: Избор на проект </a:t>
            </a:r>
          </a:p>
          <a:p>
            <a:pPr marL="0" indent="0">
              <a:buNone/>
            </a:pPr>
            <a:r>
              <a:rPr lang="ru-RU" dirty="0">
                <a:solidFill>
                  <a:srgbClr val="002060"/>
                </a:solidFill>
                <a:latin typeface="Arial Narrow" panose="020B0606020202030204" pitchFamily="34" charset="0"/>
              </a:rPr>
              <a:t>II етап: Разработване на проекта и вземане на решение за участие в ОПЧП</a:t>
            </a:r>
          </a:p>
          <a:p>
            <a:pPr marL="0" indent="0">
              <a:buNone/>
            </a:pPr>
            <a:r>
              <a:rPr lang="ru-RU" dirty="0">
                <a:solidFill>
                  <a:srgbClr val="002060"/>
                </a:solidFill>
                <a:latin typeface="Arial Narrow" panose="020B0606020202030204" pitchFamily="34" charset="0"/>
              </a:rPr>
              <a:t>III етап: Възлагане и избор на частен партньор</a:t>
            </a:r>
          </a:p>
          <a:p>
            <a:pPr marL="0" indent="0">
              <a:buNone/>
            </a:pPr>
            <a:r>
              <a:rPr lang="ru-RU" dirty="0">
                <a:solidFill>
                  <a:srgbClr val="002060"/>
                </a:solidFill>
                <a:latin typeface="Arial Narrow" panose="020B0606020202030204" pitchFamily="34" charset="0"/>
              </a:rPr>
              <a:t>IV етап: Изпълнение</a:t>
            </a:r>
          </a:p>
          <a:p>
            <a:pPr marL="0" indent="0">
              <a:buNone/>
            </a:pPr>
            <a:endParaRPr lang="en-US" dirty="0">
              <a:solidFill>
                <a:srgbClr val="002060"/>
              </a:solidFill>
              <a:latin typeface="Arial Narrow" panose="020B0606020202030204" pitchFamily="34" charset="0"/>
            </a:endParaRPr>
          </a:p>
        </p:txBody>
      </p:sp>
    </p:spTree>
    <p:extLst>
      <p:ext uri="{BB962C8B-B14F-4D97-AF65-F5344CB8AC3E}">
        <p14:creationId xmlns:p14="http://schemas.microsoft.com/office/powerpoint/2010/main" val="431728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a:bodyPr>
          <a:lstStyle/>
          <a:p>
            <a:r>
              <a:rPr lang="en-US" sz="2400" dirty="0">
                <a:solidFill>
                  <a:schemeClr val="bg1"/>
                </a:solidFill>
                <a:latin typeface="Arial Narrow" panose="020B0606020202030204" pitchFamily="34" charset="0"/>
              </a:rPr>
              <a:t>                  </a:t>
            </a:r>
            <a:r>
              <a:rPr lang="bg-BG" sz="3600" dirty="0">
                <a:solidFill>
                  <a:schemeClr val="bg1"/>
                </a:solidFill>
                <a:latin typeface="Arial Narrow" panose="020B0606020202030204" pitchFamily="34" charset="0"/>
              </a:rPr>
              <a:t>Въведение</a:t>
            </a:r>
            <a:endParaRPr lang="en-US" sz="3600" dirty="0">
              <a:solidFill>
                <a:schemeClr val="bg1"/>
              </a:solidFill>
              <a:latin typeface="Arial Narrow" panose="020B0606020202030204" pitchFamily="34" charset="0"/>
            </a:endParaRPr>
          </a:p>
        </p:txBody>
      </p:sp>
      <p:sp>
        <p:nvSpPr>
          <p:cNvPr id="4" name="TextBox 3">
            <a:extLst>
              <a:ext uri="{FF2B5EF4-FFF2-40B4-BE49-F238E27FC236}">
                <a16:creationId xmlns:a16="http://schemas.microsoft.com/office/drawing/2014/main" id="{C5A39100-C176-4F62-8F55-D118CAB52ED8}"/>
              </a:ext>
            </a:extLst>
          </p:cNvPr>
          <p:cNvSpPr txBox="1"/>
          <p:nvPr/>
        </p:nvSpPr>
        <p:spPr>
          <a:xfrm>
            <a:off x="1186249" y="1309816"/>
            <a:ext cx="10330248" cy="1200329"/>
          </a:xfrm>
          <a:prstGeom prst="rect">
            <a:avLst/>
          </a:prstGeom>
          <a:noFill/>
        </p:spPr>
        <p:txBody>
          <a:bodyPr wrap="square" rtlCol="0">
            <a:spAutoFit/>
          </a:bodyPr>
          <a:lstStyle/>
          <a:p>
            <a:r>
              <a:rPr lang="ru-RU" sz="2400" dirty="0">
                <a:solidFill>
                  <a:schemeClr val="accent2">
                    <a:lumMod val="50000"/>
                  </a:schemeClr>
                </a:solidFill>
                <a:latin typeface="Arial Narrow" panose="020B0606020202030204" pitchFamily="34" charset="0"/>
              </a:rPr>
              <a:t>Настоящото ръководство проследява процеса по изграждане на ОПЧП на четири етапа, които съответстват в голяма степен на логиката и последователността и на българския Закон за концесиите.</a:t>
            </a:r>
            <a:endParaRPr lang="en-US" sz="2400" dirty="0">
              <a:solidFill>
                <a:schemeClr val="accent2">
                  <a:lumMod val="50000"/>
                </a:schemeClr>
              </a:solidFill>
              <a:latin typeface="Arial Narrow" panose="020B0606020202030204" pitchFamily="34" charset="0"/>
            </a:endParaRPr>
          </a:p>
        </p:txBody>
      </p:sp>
      <p:sp>
        <p:nvSpPr>
          <p:cNvPr id="7" name="Content Placeholder 6">
            <a:extLst>
              <a:ext uri="{FF2B5EF4-FFF2-40B4-BE49-F238E27FC236}">
                <a16:creationId xmlns:a16="http://schemas.microsoft.com/office/drawing/2014/main" id="{E9B0D59C-503A-4580-8438-9BFEF2318E69}"/>
              </a:ext>
            </a:extLst>
          </p:cNvPr>
          <p:cNvSpPr>
            <a:spLocks noGrp="1"/>
          </p:cNvSpPr>
          <p:nvPr>
            <p:ph idx="1"/>
          </p:nvPr>
        </p:nvSpPr>
        <p:spPr>
          <a:xfrm>
            <a:off x="1186248" y="2755557"/>
            <a:ext cx="10167551" cy="3027405"/>
          </a:xfrm>
        </p:spPr>
        <p:txBody>
          <a:bodyPr/>
          <a:lstStyle/>
          <a:p>
            <a:pPr marL="0" indent="0">
              <a:buNone/>
            </a:pPr>
            <a:r>
              <a:rPr lang="ru-RU" dirty="0">
                <a:solidFill>
                  <a:srgbClr val="002060"/>
                </a:solidFill>
                <a:latin typeface="Arial Narrow" panose="020B0606020202030204" pitchFamily="34" charset="0"/>
              </a:rPr>
              <a:t>I етап: Избор на проект</a:t>
            </a:r>
          </a:p>
          <a:p>
            <a:pPr marL="0" indent="0">
              <a:buNone/>
            </a:pPr>
            <a:r>
              <a:rPr lang="ru-RU" dirty="0">
                <a:solidFill>
                  <a:srgbClr val="002060"/>
                </a:solidFill>
                <a:latin typeface="Arial Narrow" panose="020B0606020202030204" pitchFamily="34" charset="0"/>
              </a:rPr>
              <a:t>II етап: Подготвителни действия и вземане на решение за откриване на процедура за ОПЧП</a:t>
            </a:r>
          </a:p>
          <a:p>
            <a:pPr marL="0" indent="0">
              <a:buNone/>
            </a:pPr>
            <a:r>
              <a:rPr lang="ru-RU" dirty="0">
                <a:solidFill>
                  <a:srgbClr val="002060"/>
                </a:solidFill>
                <a:latin typeface="Arial Narrow" panose="020B0606020202030204" pitchFamily="34" charset="0"/>
              </a:rPr>
              <a:t>III етап: Провеждане на процедура за определяне на частен партньор и сключване на ОПЧП договор.</a:t>
            </a:r>
          </a:p>
          <a:p>
            <a:pPr marL="0" indent="0">
              <a:buNone/>
            </a:pPr>
            <a:r>
              <a:rPr lang="ru-RU" dirty="0">
                <a:solidFill>
                  <a:srgbClr val="002060"/>
                </a:solidFill>
                <a:latin typeface="Arial Narrow" panose="020B0606020202030204" pitchFamily="34" charset="0"/>
              </a:rPr>
              <a:t>IV етап: Изпълнение</a:t>
            </a:r>
          </a:p>
          <a:p>
            <a:pPr marL="0" indent="0">
              <a:buNone/>
            </a:pPr>
            <a:endParaRPr lang="en-US" dirty="0">
              <a:solidFill>
                <a:srgbClr val="002060"/>
              </a:solidFill>
              <a:latin typeface="Arial Narrow" panose="020B0606020202030204" pitchFamily="34" charset="0"/>
            </a:endParaRPr>
          </a:p>
        </p:txBody>
      </p:sp>
    </p:spTree>
    <p:extLst>
      <p:ext uri="{BB962C8B-B14F-4D97-AF65-F5344CB8AC3E}">
        <p14:creationId xmlns:p14="http://schemas.microsoft.com/office/powerpoint/2010/main" val="2231251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a:bodyPr>
          <a:lstStyle/>
          <a:p>
            <a:r>
              <a:rPr lang="bg-BG" sz="2400" dirty="0">
                <a:solidFill>
                  <a:schemeClr val="bg1"/>
                </a:solidFill>
                <a:latin typeface="Arial Narrow" panose="020B0606020202030204" pitchFamily="34" charset="0"/>
              </a:rPr>
              <a:t>     </a:t>
            </a:r>
            <a:r>
              <a:rPr lang="ru-RU" sz="3600" dirty="0">
                <a:solidFill>
                  <a:schemeClr val="bg1"/>
                </a:solidFill>
                <a:latin typeface="Arial Narrow" panose="020B0606020202030204" pitchFamily="34" charset="0"/>
              </a:rPr>
              <a:t>I етап: Избор на проект</a:t>
            </a:r>
            <a:endParaRPr lang="en-US" sz="3600" dirty="0">
              <a:solidFill>
                <a:schemeClr val="bg1"/>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fontScale="92500" lnSpcReduction="10000"/>
          </a:bodyPr>
          <a:lstStyle/>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През този етап местната власт</a:t>
            </a:r>
            <a:r>
              <a:rPr lang="en-US" dirty="0">
                <a:solidFill>
                  <a:srgbClr val="002060"/>
                </a:solidFill>
                <a:latin typeface="Arial Narrow" panose="020B0606020202030204" pitchFamily="34" charset="0"/>
              </a:rPr>
              <a:t>:</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определя кои услуги или проекти могат да се осъществят под формата на публично-частно партньорство</a:t>
            </a:r>
            <a:r>
              <a:rPr lang="en-US" dirty="0">
                <a:solidFill>
                  <a:srgbClr val="002060"/>
                </a:solidFill>
                <a:latin typeface="Arial Narrow" panose="020B0606020202030204" pitchFamily="34" charset="0"/>
              </a:rPr>
              <a:t>;</a:t>
            </a:r>
          </a:p>
          <a:p>
            <a:pPr marL="571500" marR="0" indent="-457200" algn="just">
              <a:lnSpc>
                <a:spcPct val="110000"/>
              </a:lnSpc>
              <a:spcBef>
                <a:spcPts val="0"/>
              </a:spcBef>
              <a:spcAft>
                <a:spcPts val="600"/>
              </a:spcAft>
              <a:buFontTx/>
              <a:buChar char="-"/>
            </a:pPr>
            <a:r>
              <a:rPr lang="bg-BG" dirty="0">
                <a:solidFill>
                  <a:srgbClr val="002060"/>
                </a:solidFill>
                <a:latin typeface="Arial Narrow" panose="020B0606020202030204" pitchFamily="34" charset="0"/>
              </a:rPr>
              <a:t>п</a:t>
            </a:r>
            <a:r>
              <a:rPr lang="ru-RU" dirty="0">
                <a:solidFill>
                  <a:srgbClr val="002060"/>
                </a:solidFill>
                <a:latin typeface="Arial Narrow" panose="020B0606020202030204" pitchFamily="34" charset="0"/>
              </a:rPr>
              <a:t>рави оценка на новите или съществуващи услуги или проекти подходящи за това, на базата на политиката и критериите на местната власт</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По смисъла на ЗК това са действията по включване и изключване на концесии в плана за действие на общинските концесии (чл. 40, ал. 3, т. 2 ЗК) или това са дейностите по планиране и „пресяване“ на проектите, за които общината ще предприеме действия по осъществяване на ОПЧП. </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Това е един начален, подготвителен етап, в който общината следва да идентифицира и избере тези проекти, които могат да бъдат осъществени по-добре по пътя на ОПЧП.</a:t>
            </a:r>
          </a:p>
        </p:txBody>
      </p:sp>
    </p:spTree>
    <p:extLst>
      <p:ext uri="{BB962C8B-B14F-4D97-AF65-F5344CB8AC3E}">
        <p14:creationId xmlns:p14="http://schemas.microsoft.com/office/powerpoint/2010/main" val="3249112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a:bodyPr>
          <a:lstStyle/>
          <a:p>
            <a:r>
              <a:rPr lang="bg-BG" sz="2400" dirty="0">
                <a:solidFill>
                  <a:schemeClr val="bg1"/>
                </a:solidFill>
                <a:latin typeface="Arial Narrow" panose="020B0606020202030204" pitchFamily="34" charset="0"/>
              </a:rPr>
              <a:t>     </a:t>
            </a:r>
            <a:r>
              <a:rPr lang="ru-RU" sz="3600" dirty="0">
                <a:solidFill>
                  <a:schemeClr val="bg1"/>
                </a:solidFill>
                <a:latin typeface="Arial Narrow" panose="020B0606020202030204" pitchFamily="34" charset="0"/>
              </a:rPr>
              <a:t>I етап: Избор на проект</a:t>
            </a:r>
            <a:endParaRPr lang="en-US" sz="3600" dirty="0">
              <a:solidFill>
                <a:schemeClr val="bg1"/>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fontScale="92500" lnSpcReduction="10000"/>
          </a:bodyPr>
          <a:lstStyle/>
          <a:p>
            <a:pPr marL="114300" marR="0" indent="0" algn="just">
              <a:lnSpc>
                <a:spcPct val="110000"/>
              </a:lnSpc>
              <a:spcBef>
                <a:spcPts val="0"/>
              </a:spcBef>
              <a:spcAft>
                <a:spcPts val="600"/>
              </a:spcAft>
              <a:buNone/>
            </a:pPr>
            <a:r>
              <a:rPr lang="ru-RU" b="1" dirty="0">
                <a:solidFill>
                  <a:srgbClr val="002060"/>
                </a:solidFill>
                <a:latin typeface="Arial Narrow" panose="020B0606020202030204" pitchFamily="34" charset="0"/>
              </a:rPr>
              <a:t>Ключов фактор: </a:t>
            </a:r>
            <a:r>
              <a:rPr lang="ru-RU" dirty="0">
                <a:solidFill>
                  <a:srgbClr val="002060"/>
                </a:solidFill>
                <a:latin typeface="Arial Narrow" panose="020B0606020202030204" pitchFamily="34" charset="0"/>
              </a:rPr>
              <a:t>да бъде направена преценка за готовността на общината, която включва:</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изготвяне на прогнозна стойност на проекта;</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отсяване на проектите, подходящи за ОПЧП;</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идентифициране на възможността на финансиране на пректа от публични източници;</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  «обръщане на логиката» за избор на проекти - проектите с най-малък риск и с най-висок потенциал за успех да бъдат определяни за осъществяване чрез ОПЧП. </a:t>
            </a:r>
          </a:p>
          <a:p>
            <a:pPr marL="114300" marR="0" indent="0" algn="just">
              <a:lnSpc>
                <a:spcPct val="110000"/>
              </a:lnSpc>
              <a:spcBef>
                <a:spcPts val="0"/>
              </a:spcBef>
              <a:spcAft>
                <a:spcPts val="600"/>
              </a:spcAft>
              <a:buNone/>
            </a:pPr>
            <a:r>
              <a:rPr lang="ru-RU" sz="2400" i="1" dirty="0">
                <a:solidFill>
                  <a:srgbClr val="002060"/>
                </a:solidFill>
                <a:latin typeface="Arial Narrow" panose="020B0606020202030204" pitchFamily="34" charset="0"/>
              </a:rPr>
              <a:t>Не трябва да се забравя, че наред с преките резултати на едно успешно ОПЧП (предметът на самия проект), то рефлектира върху живота на местната общност и в много други аспекти като допринася за повишаване на трудовата заетост, доходите и качеството на живот в общината. Затова и в някои държави, за всеки проект, за който се иска финансиране с публични средтсва, съответния орган трябва да докаже преди това, че проектът не може да бъде осъществен чрез ПЧП.</a:t>
            </a:r>
          </a:p>
        </p:txBody>
      </p:sp>
    </p:spTree>
    <p:extLst>
      <p:ext uri="{BB962C8B-B14F-4D97-AF65-F5344CB8AC3E}">
        <p14:creationId xmlns:p14="http://schemas.microsoft.com/office/powerpoint/2010/main" val="3391436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a:bodyPr>
          <a:lstStyle/>
          <a:p>
            <a:r>
              <a:rPr lang="bg-BG" sz="2400" dirty="0">
                <a:solidFill>
                  <a:schemeClr val="bg1"/>
                </a:solidFill>
                <a:latin typeface="Arial Narrow" panose="020B0606020202030204" pitchFamily="34" charset="0"/>
              </a:rPr>
              <a:t>     </a:t>
            </a:r>
            <a:r>
              <a:rPr lang="ru-RU" sz="3600" dirty="0">
                <a:solidFill>
                  <a:schemeClr val="bg1"/>
                </a:solidFill>
                <a:latin typeface="Arial Narrow" panose="020B0606020202030204" pitchFamily="34" charset="0"/>
              </a:rPr>
              <a:t>I етап: Избор на проект</a:t>
            </a:r>
            <a:endParaRPr lang="en-US" sz="3600" dirty="0">
              <a:solidFill>
                <a:schemeClr val="bg1"/>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fontScale="77500" lnSpcReduction="20000"/>
          </a:bodyPr>
          <a:lstStyle/>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На етапа по отсяване на и избор на проекти за осъществяване чрез ОПЧП следва да бъдат решени още няколко основни въпроса, а именно:</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Приоритетен ли е проекта за общината и местната общност като цяло?</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Институционално общината има ли готовност да участва в ОПЧП по приницип – има ли опит, история, експертност, екип, който може да подготви, управлява и конторлира подобни проекти?</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Проектът готов ли е за изпълнение чрез ОПЧП – уредени ли са всички предварителни юридически, технически, административни, търговски, екологични и др. въпроси, които предхождат неговото започване?</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Проектът подходящ ли е за осъществявене чрез ОПЧП?</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Има ли търсене от страна на частния сектор към ПЧП проекти по принцип?</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Необходима ли е външна експертна помощ, която да подпомогне процеса по отсяване и избор на проекти за реализиране чрез ОПЧП?</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Притежава ли общината достатъчно средства, необходими за провеждане на процедурата по възлгане на проекта?</a:t>
            </a:r>
          </a:p>
        </p:txBody>
      </p:sp>
    </p:spTree>
    <p:extLst>
      <p:ext uri="{BB962C8B-B14F-4D97-AF65-F5344CB8AC3E}">
        <p14:creationId xmlns:p14="http://schemas.microsoft.com/office/powerpoint/2010/main" val="4287313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a:bodyPr>
          <a:lstStyle/>
          <a:p>
            <a:r>
              <a:rPr lang="bg-BG" sz="2400" dirty="0">
                <a:solidFill>
                  <a:schemeClr val="bg1"/>
                </a:solidFill>
                <a:latin typeface="Arial Narrow" panose="020B0606020202030204" pitchFamily="34" charset="0"/>
              </a:rPr>
              <a:t>     </a:t>
            </a:r>
            <a:r>
              <a:rPr lang="ru-RU" sz="3600" dirty="0">
                <a:solidFill>
                  <a:schemeClr val="bg1"/>
                </a:solidFill>
                <a:latin typeface="Arial Narrow" panose="020B0606020202030204" pitchFamily="34" charset="0"/>
              </a:rPr>
              <a:t>I етап: Избор на проект</a:t>
            </a:r>
            <a:endParaRPr lang="en-US" sz="3600" dirty="0">
              <a:solidFill>
                <a:schemeClr val="bg1"/>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fontScale="85000" lnSpcReduction="20000"/>
          </a:bodyPr>
          <a:lstStyle/>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В някои държави на национално ниво съществуват структури, които предоставят </a:t>
            </a:r>
            <a:r>
              <a:rPr lang="ru-RU" b="1" dirty="0">
                <a:solidFill>
                  <a:srgbClr val="002060"/>
                </a:solidFill>
                <a:latin typeface="Arial Narrow" panose="020B0606020202030204" pitchFamily="34" charset="0"/>
              </a:rPr>
              <a:t>експертна помощ </a:t>
            </a:r>
            <a:r>
              <a:rPr lang="ru-RU" dirty="0">
                <a:solidFill>
                  <a:srgbClr val="002060"/>
                </a:solidFill>
                <a:latin typeface="Arial Narrow" panose="020B0606020202030204" pitchFamily="34" charset="0"/>
              </a:rPr>
              <a:t>на общините в областта на ОПЧП. </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В други съществуват и възможности за осигуряване на финансиране на подобна експертна помощ. Така например в държави като Южна Кореа, ЮАР, Индия, Мексико, Бразилия и Великобритания съществуват национални центрове, които предоставят техническа помощ за ПЧП проекти, в т.ч. и за общини чрез изготвяне на прогнозни оценки, оценка на привлекателността на проекта, консултации и т.н.   Някои от тези центрове предоставят помощта безплатно.</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В България новият ЗК възлага подобни функции на </a:t>
            </a:r>
            <a:r>
              <a:rPr lang="ru-RU" b="1" dirty="0">
                <a:solidFill>
                  <a:srgbClr val="002060"/>
                </a:solidFill>
                <a:latin typeface="Arial Narrow" panose="020B0606020202030204" pitchFamily="34" charset="0"/>
              </a:rPr>
              <a:t>Специализираната дирекция от АМС </a:t>
            </a:r>
            <a:r>
              <a:rPr lang="ru-RU" dirty="0">
                <a:solidFill>
                  <a:srgbClr val="002060"/>
                </a:solidFill>
                <a:latin typeface="Arial Narrow" panose="020B0606020202030204" pitchFamily="34" charset="0"/>
              </a:rPr>
              <a:t>и на </a:t>
            </a:r>
            <a:r>
              <a:rPr lang="ru-RU" b="1" dirty="0">
                <a:solidFill>
                  <a:srgbClr val="002060"/>
                </a:solidFill>
                <a:latin typeface="Arial Narrow" panose="020B0606020202030204" pitchFamily="34" charset="0"/>
              </a:rPr>
              <a:t>Контролния съвет по концесиите</a:t>
            </a:r>
            <a:r>
              <a:rPr lang="ru-RU" dirty="0">
                <a:solidFill>
                  <a:srgbClr val="002060"/>
                </a:solidFill>
                <a:latin typeface="Arial Narrow" panose="020B0606020202030204" pitchFamily="34" charset="0"/>
              </a:rPr>
              <a:t>, в чийто състав влиза и изпълнителният директор на Националното сдружение на общините.</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Първият етап от процеса на ОПЧП приключва с избор на проекта за подготовка за ОПЧП. На езика на ЗК това означава прокетът да бъде включен в плана за действие за общинските концесии (чл. 45, ал. 2, т. 1 ЗК).</a:t>
            </a:r>
          </a:p>
        </p:txBody>
      </p:sp>
    </p:spTree>
    <p:extLst>
      <p:ext uri="{BB962C8B-B14F-4D97-AF65-F5344CB8AC3E}">
        <p14:creationId xmlns:p14="http://schemas.microsoft.com/office/powerpoint/2010/main" val="2199083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61-13BE-44EF-92E8-1C75C8E34AF7}"/>
              </a:ext>
            </a:extLst>
          </p:cNvPr>
          <p:cNvSpPr>
            <a:spLocks noGrp="1"/>
          </p:cNvSpPr>
          <p:nvPr>
            <p:ph type="title"/>
          </p:nvPr>
        </p:nvSpPr>
        <p:spPr>
          <a:xfrm>
            <a:off x="0" y="365125"/>
            <a:ext cx="12192000" cy="808767"/>
          </a:xfrm>
          <a:solidFill>
            <a:schemeClr val="accent2">
              <a:lumMod val="50000"/>
            </a:schemeClr>
          </a:solidFill>
        </p:spPr>
        <p:txBody>
          <a:bodyPr>
            <a:normAutofit/>
          </a:bodyPr>
          <a:lstStyle/>
          <a:p>
            <a:r>
              <a:rPr lang="bg-BG" sz="2400" dirty="0">
                <a:solidFill>
                  <a:schemeClr val="bg1"/>
                </a:solidFill>
                <a:latin typeface="Arial Narrow" panose="020B0606020202030204" pitchFamily="34" charset="0"/>
              </a:rPr>
              <a:t>     </a:t>
            </a:r>
            <a:r>
              <a:rPr lang="ru-RU" sz="3600" dirty="0">
                <a:solidFill>
                  <a:schemeClr val="bg1"/>
                </a:solidFill>
                <a:latin typeface="Arial Narrow" panose="020B0606020202030204" pitchFamily="34" charset="0"/>
              </a:rPr>
              <a:t>II етап: Подготвителни действия и решение</a:t>
            </a:r>
          </a:p>
        </p:txBody>
      </p:sp>
      <p:sp>
        <p:nvSpPr>
          <p:cNvPr id="3" name="Content Placeholder 2">
            <a:extLst>
              <a:ext uri="{FF2B5EF4-FFF2-40B4-BE49-F238E27FC236}">
                <a16:creationId xmlns:a16="http://schemas.microsoft.com/office/drawing/2014/main" id="{29974E6C-6F39-40F9-B811-A336BD803C15}"/>
              </a:ext>
            </a:extLst>
          </p:cNvPr>
          <p:cNvSpPr>
            <a:spLocks noGrp="1"/>
          </p:cNvSpPr>
          <p:nvPr>
            <p:ph idx="1"/>
          </p:nvPr>
        </p:nvSpPr>
        <p:spPr>
          <a:xfrm>
            <a:off x="247136" y="1371600"/>
            <a:ext cx="11800702" cy="5004486"/>
          </a:xfrm>
        </p:spPr>
        <p:txBody>
          <a:bodyPr>
            <a:normAutofit fontScale="70000" lnSpcReduction="20000"/>
          </a:bodyPr>
          <a:lstStyle/>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Вторият етап включва подготовка за успешно изграждане на партньорството:</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да се определят възможните решения на потребностите, които трябва да се задоволят;</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 да се обоснове необходимостта от ОПЧП;</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да се определи подходящата процедура. </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събиране, обобщаване и анализиране на наличната информация и документи;</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      изготвяне на технически, финансово-икономически, правен и други анализи. </a:t>
            </a:r>
          </a:p>
          <a:p>
            <a:pPr marL="114300" marR="0" indent="0" algn="just">
              <a:lnSpc>
                <a:spcPct val="110000"/>
              </a:lnSpc>
              <a:spcBef>
                <a:spcPts val="0"/>
              </a:spcBef>
              <a:spcAft>
                <a:spcPts val="600"/>
              </a:spcAft>
              <a:buNone/>
            </a:pPr>
            <a:r>
              <a:rPr lang="ru-RU" dirty="0">
                <a:solidFill>
                  <a:srgbClr val="002060"/>
                </a:solidFill>
                <a:latin typeface="Arial Narrow" panose="020B0606020202030204" pitchFamily="34" charset="0"/>
              </a:rPr>
              <a:t>Всички тези подготвителни действия целят не само да очертаят параметрите на проекта, но и да обосноват допустимостта, законосъобразността и целесъобразността на избора на ОПЧП като форма на осъществяване на проекта. </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преценка на възможността за получаване на финансова подкрепа под формата на безвъзмездна финансова помощ за финансиране на разходи по ОПЧП чрез Европейските структурни и инвестиционни фондове;</a:t>
            </a:r>
          </a:p>
          <a:p>
            <a:pPr marL="571500" marR="0" indent="-457200" algn="just">
              <a:lnSpc>
                <a:spcPct val="110000"/>
              </a:lnSpc>
              <a:spcBef>
                <a:spcPts val="0"/>
              </a:spcBef>
              <a:spcAft>
                <a:spcPts val="600"/>
              </a:spcAft>
              <a:buFontTx/>
              <a:buChar char="-"/>
            </a:pPr>
            <a:r>
              <a:rPr lang="ru-RU" dirty="0">
                <a:solidFill>
                  <a:srgbClr val="002060"/>
                </a:solidFill>
                <a:latin typeface="Arial Narrow" panose="020B0606020202030204" pitchFamily="34" charset="0"/>
              </a:rPr>
              <a:t>в резултат на тези действия се съставя също проектната документация, уточняват се критериите за подбор и оценка на офертите, подготвя се и решението за откриване на процедурата.</a:t>
            </a:r>
          </a:p>
          <a:p>
            <a:pPr marL="114300" marR="0" indent="0" algn="just">
              <a:lnSpc>
                <a:spcPct val="110000"/>
              </a:lnSpc>
              <a:spcBef>
                <a:spcPts val="0"/>
              </a:spcBef>
              <a:spcAft>
                <a:spcPts val="600"/>
              </a:spcAft>
              <a:buNone/>
            </a:pPr>
            <a:r>
              <a:rPr lang="ru-RU" b="1" i="1" dirty="0">
                <a:solidFill>
                  <a:srgbClr val="002060"/>
                </a:solidFill>
                <a:latin typeface="Arial Narrow" panose="020B0606020202030204" pitchFamily="34" charset="0"/>
              </a:rPr>
              <a:t>Съгласно българския ЗК подготвителните действия се извършват от екип от експерти, определени от кмета на общината със заповед. </a:t>
            </a:r>
          </a:p>
        </p:txBody>
      </p:sp>
    </p:spTree>
    <p:extLst>
      <p:ext uri="{BB962C8B-B14F-4D97-AF65-F5344CB8AC3E}">
        <p14:creationId xmlns:p14="http://schemas.microsoft.com/office/powerpoint/2010/main" val="25731807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TotalTime>
  <Words>3144</Words>
  <Application>Microsoft Office PowerPoint</Application>
  <PresentationFormat>Widescreen</PresentationFormat>
  <Paragraphs>145</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Arial Narrow</vt:lpstr>
      <vt:lpstr>Calibri</vt:lpstr>
      <vt:lpstr>Calibri Light</vt:lpstr>
      <vt:lpstr>Cambria</vt:lpstr>
      <vt:lpstr>Office Theme</vt:lpstr>
      <vt:lpstr>ОБЩИНСКО ПУБЛИЧНО-ЧАСТНО ПАРТНЬОРСТВО сборник с добри практики</vt:lpstr>
      <vt:lpstr>                  Въведение</vt:lpstr>
      <vt:lpstr>                  Въведение</vt:lpstr>
      <vt:lpstr>                  Въведение</vt:lpstr>
      <vt:lpstr>     I етап: Избор на проект</vt:lpstr>
      <vt:lpstr>     I етап: Избор на проект</vt:lpstr>
      <vt:lpstr>     I етап: Избор на проект</vt:lpstr>
      <vt:lpstr>     I етап: Избор на проект</vt:lpstr>
      <vt:lpstr>     II етап: Подготвителни действия и решение</vt:lpstr>
      <vt:lpstr>     II етап: Подготвителни действия и решение</vt:lpstr>
      <vt:lpstr>     II етап: Подготвителни действия и решение</vt:lpstr>
      <vt:lpstr>     II етап: Подготвителни действия и решение</vt:lpstr>
      <vt:lpstr>     III етап: Определяне на частен партньор и сключване на ОПЧП договор</vt:lpstr>
      <vt:lpstr>     III етап: Определяне на частен партньор и сключване на ОПЧП договор</vt:lpstr>
      <vt:lpstr>     III етап: Определяне на частен партньор и сключване на ОПЧП договор</vt:lpstr>
      <vt:lpstr>     III етап: Определяне на частен партньор и сключване на ОПЧП договор</vt:lpstr>
      <vt:lpstr>     III етап: Определяне на частен партньор и сключване на ОПЧП договор</vt:lpstr>
      <vt:lpstr>       IV етап: Изпълнение</vt:lpstr>
      <vt:lpstr>       IV етап: Изпълнение</vt:lpstr>
      <vt:lpstr>       IV етап: Изпълнение</vt:lpstr>
      <vt:lpstr>       IV етап: Изпълнение</vt:lpstr>
      <vt:lpstr>       IV етап: Изпълнение</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Tanya Stoynova</dc:creator>
  <cp:lastModifiedBy>Tanya Stoynova</cp:lastModifiedBy>
  <cp:revision>43</cp:revision>
  <dcterms:created xsi:type="dcterms:W3CDTF">2020-07-24T09:56:51Z</dcterms:created>
  <dcterms:modified xsi:type="dcterms:W3CDTF">2020-07-28T12:13:39Z</dcterms:modified>
</cp:coreProperties>
</file>