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42" r:id="rId1"/>
  </p:sldMasterIdLst>
  <p:notesMasterIdLst>
    <p:notesMasterId r:id="rId18"/>
  </p:notesMasterIdLst>
  <p:handoutMasterIdLst>
    <p:handoutMasterId r:id="rId19"/>
  </p:handoutMasterIdLst>
  <p:sldIdLst>
    <p:sldId id="256" r:id="rId2"/>
    <p:sldId id="257" r:id="rId3"/>
    <p:sldId id="258" r:id="rId4"/>
    <p:sldId id="259" r:id="rId5"/>
    <p:sldId id="260" r:id="rId6"/>
    <p:sldId id="261" r:id="rId7"/>
    <p:sldId id="272" r:id="rId8"/>
    <p:sldId id="273" r:id="rId9"/>
    <p:sldId id="289" r:id="rId10"/>
    <p:sldId id="274" r:id="rId11"/>
    <p:sldId id="290" r:id="rId12"/>
    <p:sldId id="284" r:id="rId13"/>
    <p:sldId id="285" r:id="rId14"/>
    <p:sldId id="286" r:id="rId15"/>
    <p:sldId id="296" r:id="rId16"/>
    <p:sldId id="311" r:id="rId17"/>
  </p:sldIdLst>
  <p:sldSz cx="9144000" cy="5143500" type="screen16x9"/>
  <p:notesSz cx="7099300" cy="10234613"/>
  <p:embeddedFontLst>
    <p:embeddedFont>
      <p:font typeface="Century Gothic" panose="020B0502020202020204" pitchFamily="34" charset="0"/>
      <p:regular r:id="rId20"/>
      <p:bold r:id="rId21"/>
      <p:italic r:id="rId22"/>
      <p:boldItalic r:id="rId23"/>
    </p:embeddedFont>
    <p:embeddedFont>
      <p:font typeface="Wingdings 2" panose="05020102010507070707" pitchFamily="18" charset="2"/>
      <p:regular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2770">
          <p15:clr>
            <a:srgbClr val="A4A3A4"/>
          </p15:clr>
        </p15:guide>
        <p15:guide id="2" orient="horz" pos="1205">
          <p15:clr>
            <a:srgbClr val="A4A3A4"/>
          </p15:clr>
        </p15:guide>
        <p15:guide id="3"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2B7802F-13D3-4AA1-8B94-219D3002B0EC}">
  <a:tblStyle styleId="{62B7802F-13D3-4AA1-8B94-219D3002B0E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6" d="100"/>
          <a:sy n="116" d="100"/>
        </p:scale>
        <p:origin x="-654" y="-12"/>
      </p:cViewPr>
      <p:guideLst>
        <p:guide orient="horz" pos="2770"/>
        <p:guide orient="horz" pos="1205"/>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575" cy="51117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1139" y="0"/>
            <a:ext cx="3076575" cy="511176"/>
          </a:xfrm>
          <a:prstGeom prst="rect">
            <a:avLst/>
          </a:prstGeom>
        </p:spPr>
        <p:txBody>
          <a:bodyPr vert="horz" lIns="91440" tIns="45720" rIns="91440" bIns="45720" rtlCol="0"/>
          <a:lstStyle>
            <a:lvl1pPr algn="r">
              <a:defRPr sz="1200"/>
            </a:lvl1pPr>
          </a:lstStyle>
          <a:p>
            <a:fld id="{7CFB504D-AA17-4D2F-9138-FD18F104BBED}" type="datetimeFigureOut">
              <a:rPr lang="en-US" smtClean="0"/>
              <a:t>9/8/2021</a:t>
            </a:fld>
            <a:endParaRPr lang="en-US"/>
          </a:p>
        </p:txBody>
      </p:sp>
      <p:sp>
        <p:nvSpPr>
          <p:cNvPr id="4" name="Footer Placeholder 3"/>
          <p:cNvSpPr>
            <a:spLocks noGrp="1"/>
          </p:cNvSpPr>
          <p:nvPr>
            <p:ph type="ftr" sz="quarter" idx="2"/>
          </p:nvPr>
        </p:nvSpPr>
        <p:spPr>
          <a:xfrm>
            <a:off x="1" y="9721850"/>
            <a:ext cx="3076575" cy="51117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1139" y="9721850"/>
            <a:ext cx="3076575" cy="511176"/>
          </a:xfrm>
          <a:prstGeom prst="rect">
            <a:avLst/>
          </a:prstGeom>
        </p:spPr>
        <p:txBody>
          <a:bodyPr vert="horz" lIns="91440" tIns="45720" rIns="91440" bIns="45720" rtlCol="0" anchor="b"/>
          <a:lstStyle>
            <a:lvl1pPr algn="r">
              <a:defRPr sz="1200"/>
            </a:lvl1pPr>
          </a:lstStyle>
          <a:p>
            <a:fld id="{DD2A644A-C8D5-49E8-A64C-E2A3BB6038FE}" type="slidenum">
              <a:rPr lang="en-US" smtClean="0"/>
              <a:t>‹#›</a:t>
            </a:fld>
            <a:endParaRPr lang="en-US"/>
          </a:p>
        </p:txBody>
      </p:sp>
    </p:spTree>
    <p:extLst>
      <p:ext uri="{BB962C8B-B14F-4D97-AF65-F5344CB8AC3E}">
        <p14:creationId xmlns:p14="http://schemas.microsoft.com/office/powerpoint/2010/main" val="24466776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41288" y="768350"/>
            <a:ext cx="6818312" cy="383698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09930" y="4861441"/>
            <a:ext cx="5679440" cy="4605576"/>
          </a:xfrm>
          <a:prstGeom prst="rect">
            <a:avLst/>
          </a:prstGeom>
          <a:noFill/>
          <a:ln>
            <a:noFill/>
          </a:ln>
        </p:spPr>
        <p:txBody>
          <a:bodyPr spcFirstLastPara="1" wrap="square" lIns="99032" tIns="99032" rIns="99032" bIns="99032"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1343345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Заглавен слайд">
    <p:spTree>
      <p:nvGrpSpPr>
        <p:cNvPr id="1" name=""/>
        <p:cNvGrpSpPr/>
        <p:nvPr/>
      </p:nvGrpSpPr>
      <p:grpSpPr>
        <a:xfrm>
          <a:off x="0" y="0"/>
          <a:ext cx="0" cy="0"/>
          <a:chOff x="0" y="0"/>
          <a:chExt cx="0" cy="0"/>
        </a:xfrm>
      </p:grpSpPr>
      <p:grpSp>
        <p:nvGrpSpPr>
          <p:cNvPr id="43" name="Group 42"/>
          <p:cNvGrpSpPr/>
          <p:nvPr/>
        </p:nvGrpSpPr>
        <p:grpSpPr>
          <a:xfrm>
            <a:off x="-382404" y="0"/>
            <a:ext cx="9932332" cy="51435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16133"/>
            <a:ext cx="3679116"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16133"/>
            <a:ext cx="3505200" cy="1734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6" y="2031357"/>
            <a:ext cx="3313355" cy="1276620"/>
          </a:xfrm>
        </p:spPr>
        <p:txBody>
          <a:bodyPr>
            <a:normAutofit/>
          </a:bodyPr>
          <a:lstStyle>
            <a:lvl1pPr>
              <a:defRPr sz="3600"/>
            </a:lvl1pPr>
          </a:lstStyle>
          <a:p>
            <a:r>
              <a:rPr lang="bg-BG" smtClean="0"/>
              <a:t>Редакт. стил загл. образец</a:t>
            </a:r>
            <a:endParaRPr lang="en-US" dirty="0"/>
          </a:p>
        </p:txBody>
      </p:sp>
      <p:sp>
        <p:nvSpPr>
          <p:cNvPr id="3" name="Subtitle 2"/>
          <p:cNvSpPr>
            <a:spLocks noGrp="1"/>
          </p:cNvSpPr>
          <p:nvPr>
            <p:ph type="subTitle" idx="1"/>
          </p:nvPr>
        </p:nvSpPr>
        <p:spPr>
          <a:xfrm>
            <a:off x="4733366" y="3315810"/>
            <a:ext cx="3309803" cy="945472"/>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bg-BG" smtClean="0"/>
              <a:t>Щракнете за редакция стил подзагл. обр.</a:t>
            </a:r>
            <a:endParaRPr lang="en-US" dirty="0"/>
          </a:p>
        </p:txBody>
      </p:sp>
      <p:sp>
        <p:nvSpPr>
          <p:cNvPr id="4" name="Date Placeholder 3"/>
          <p:cNvSpPr>
            <a:spLocks noGrp="1"/>
          </p:cNvSpPr>
          <p:nvPr>
            <p:ph type="dt" sz="half" idx="10"/>
          </p:nvPr>
        </p:nvSpPr>
        <p:spPr>
          <a:xfrm>
            <a:off x="4738744" y="1137621"/>
            <a:ext cx="2133600" cy="563236"/>
          </a:xfrm>
        </p:spPr>
        <p:txBody>
          <a:bodyPr anchor="b"/>
          <a:lstStyle>
            <a:lvl1pPr algn="l">
              <a:defRPr sz="2400"/>
            </a:lvl1pPr>
          </a:lstStyle>
          <a:p>
            <a:fld id="{54AB02A5-4FE5-49D9-9E24-09F23B90C450}" type="datetimeFigureOut">
              <a:rPr lang="en-US" smtClean="0"/>
              <a:t>9/8/2021</a:t>
            </a:fld>
            <a:endParaRPr lang="en-US"/>
          </a:p>
        </p:txBody>
      </p:sp>
      <p:sp>
        <p:nvSpPr>
          <p:cNvPr id="50" name="Rectangle 49"/>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4289975"/>
            <a:ext cx="2831592" cy="273844"/>
          </a:xfrm>
        </p:spPr>
        <p:txBody>
          <a:bodyPr>
            <a:normAutofit/>
          </a:bodyPr>
          <a:lstStyle>
            <a:lvl1pPr>
              <a:defRPr>
                <a:solidFill>
                  <a:schemeClr val="accent1"/>
                </a:solidFill>
              </a:defRPr>
            </a:lvl1pPr>
          </a:lstStyle>
          <a:p>
            <a:endParaRPr kumimoji="0" lang="en-US"/>
          </a:p>
        </p:txBody>
      </p:sp>
      <p:sp>
        <p:nvSpPr>
          <p:cNvPr id="6" name="Slide Number Placeholder 5"/>
          <p:cNvSpPr>
            <a:spLocks noGrp="1"/>
          </p:cNvSpPr>
          <p:nvPr>
            <p:ph type="sldNum" sz="quarter" idx="12"/>
          </p:nvPr>
        </p:nvSpPr>
        <p:spPr>
          <a:xfrm>
            <a:off x="4649096" y="4289975"/>
            <a:ext cx="643666" cy="273844"/>
          </a:xfrm>
        </p:spPr>
        <p:txBody>
          <a:bodyPr/>
          <a:lstStyle>
            <a:lvl1pPr>
              <a:defRPr>
                <a:solidFill>
                  <a:schemeClr val="accent1"/>
                </a:solidFill>
              </a:defRPr>
            </a:lvl1pPr>
          </a:lstStyle>
          <a:p>
            <a:pPr marL="0" lvl="0" indent="0" algn="r" rtl="0">
              <a:spcBef>
                <a:spcPts val="0"/>
              </a:spcBef>
              <a:spcAft>
                <a:spcPts val="0"/>
              </a:spcAft>
              <a:buNone/>
            </a:pPr>
            <a:fld id="{00000000-1234-1234-1234-123412341234}" type="slidenum">
              <a:rPr lang="es" smtClean="0"/>
              <a:t>‹#›</a:t>
            </a:fld>
            <a:endParaRPr lang="es"/>
          </a:p>
        </p:txBody>
      </p:sp>
      <p:sp>
        <p:nvSpPr>
          <p:cNvPr id="89" name="Rectangle 88"/>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a:p>
        </p:txBody>
      </p:sp>
      <p:sp>
        <p:nvSpPr>
          <p:cNvPr id="3" name="Vertical Text Placeholder 2"/>
          <p:cNvSpPr>
            <a:spLocks noGrp="1"/>
          </p:cNvSpPr>
          <p:nvPr>
            <p:ph type="body" orient="vert" idx="1"/>
          </p:nvPr>
        </p:nvSpPr>
        <p:spPr/>
        <p:txBody>
          <a:bodyPr vert="eaVert"/>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4" name="Date Placeholder 3"/>
          <p:cNvSpPr>
            <a:spLocks noGrp="1"/>
          </p:cNvSpPr>
          <p:nvPr>
            <p:ph type="dt" sz="half" idx="10"/>
          </p:nvPr>
        </p:nvSpPr>
        <p:spPr/>
        <p:txBody>
          <a:bodyPr/>
          <a:lstStyle/>
          <a:p>
            <a:fld id="{54AB02A5-4FE5-49D9-9E24-09F23B90C450}" type="datetimeFigureOut">
              <a:rPr lang="en-US" smtClean="0"/>
              <a:t>9/8/2021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772610"/>
            <a:ext cx="1484453" cy="3585258"/>
          </a:xfrm>
        </p:spPr>
        <p:txBody>
          <a:bodyPr vert="eaVert" anchor="ctr"/>
          <a:lstStyle/>
          <a:p>
            <a:r>
              <a:rPr lang="bg-BG" smtClean="0"/>
              <a:t>Редакт. стил загл. образец</a:t>
            </a:r>
            <a:endParaRPr lang="en-US"/>
          </a:p>
        </p:txBody>
      </p:sp>
      <p:sp>
        <p:nvSpPr>
          <p:cNvPr id="3" name="Vertical Text Placeholder 2"/>
          <p:cNvSpPr>
            <a:spLocks noGrp="1"/>
          </p:cNvSpPr>
          <p:nvPr>
            <p:ph type="body" orient="vert" idx="1"/>
          </p:nvPr>
        </p:nvSpPr>
        <p:spPr>
          <a:xfrm>
            <a:off x="1053296" y="772610"/>
            <a:ext cx="5423704" cy="3585258"/>
          </a:xfrm>
        </p:spPr>
        <p:txBody>
          <a:bodyPr vert="eaVert"/>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
        <p:nvSpPr>
          <p:cNvPr id="4" name="Date Placeholder 3"/>
          <p:cNvSpPr>
            <a:spLocks noGrp="1"/>
          </p:cNvSpPr>
          <p:nvPr>
            <p:ph type="dt" sz="half" idx="10"/>
          </p:nvPr>
        </p:nvSpPr>
        <p:spPr/>
        <p:txBody>
          <a:bodyPr/>
          <a:lstStyle/>
          <a:p>
            <a:fld id="{54AB02A5-4FE5-49D9-9E24-09F23B90C450}" type="datetimeFigureOut">
              <a:rPr lang="en-US" smtClean="0"/>
              <a:t>9/8/2021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Title Slide" type="title">
  <p:cSld name="Big 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788650" y="688225"/>
            <a:ext cx="50352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rgbClr val="FCBCD4"/>
              </a:buClr>
              <a:buSzPts val="4000"/>
              <a:buNone/>
              <a:defRPr sz="4000">
                <a:solidFill>
                  <a:srgbClr val="FCBCD4"/>
                </a:solidFill>
              </a:defRPr>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a:endParaRPr/>
          </a:p>
        </p:txBody>
      </p:sp>
      <p:sp>
        <p:nvSpPr>
          <p:cNvPr id="11" name="Google Shape;11;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a:p>
        </p:txBody>
      </p:sp>
      <p:sp>
        <p:nvSpPr>
          <p:cNvPr id="3" name="Content Placeholder 2"/>
          <p:cNvSpPr>
            <a:spLocks noGrp="1"/>
          </p:cNvSpPr>
          <p:nvPr>
            <p:ph idx="1"/>
          </p:nvPr>
        </p:nvSpPr>
        <p:spPr/>
        <p:txBody>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4" name="Date Placeholder 3"/>
          <p:cNvSpPr>
            <a:spLocks noGrp="1"/>
          </p:cNvSpPr>
          <p:nvPr>
            <p:ph type="dt" sz="half" idx="10"/>
          </p:nvPr>
        </p:nvSpPr>
        <p:spPr/>
        <p:txBody>
          <a:bodyPr/>
          <a:lstStyle/>
          <a:p>
            <a:fld id="{54AB02A5-4FE5-49D9-9E24-09F23B90C450}" type="datetimeFigureOut">
              <a:rPr lang="en-US" smtClean="0"/>
              <a:t>9/8/2021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лавка на секция">
    <p:spTree>
      <p:nvGrpSpPr>
        <p:cNvPr id="1" name=""/>
        <p:cNvGrpSpPr/>
        <p:nvPr/>
      </p:nvGrpSpPr>
      <p:grpSpPr>
        <a:xfrm>
          <a:off x="0" y="0"/>
          <a:ext cx="0" cy="0"/>
          <a:chOff x="0" y="0"/>
          <a:chExt cx="0" cy="0"/>
        </a:xfrm>
      </p:grpSpPr>
      <p:sp>
        <p:nvSpPr>
          <p:cNvPr id="2" name="Title 1"/>
          <p:cNvSpPr>
            <a:spLocks noGrp="1"/>
          </p:cNvSpPr>
          <p:nvPr>
            <p:ph type="title"/>
          </p:nvPr>
        </p:nvSpPr>
        <p:spPr>
          <a:xfrm>
            <a:off x="1258645" y="2175622"/>
            <a:ext cx="6637468" cy="1021556"/>
          </a:xfrm>
        </p:spPr>
        <p:txBody>
          <a:bodyPr anchor="b"/>
          <a:lstStyle>
            <a:lvl1pPr algn="l">
              <a:defRPr sz="4000" b="0" cap="none" baseline="0"/>
            </a:lvl1pPr>
          </a:lstStyle>
          <a:p>
            <a:r>
              <a:rPr lang="bg-BG" smtClean="0"/>
              <a:t>Редакт. стил загл. образец</a:t>
            </a:r>
            <a:endParaRPr lang="en-US" dirty="0"/>
          </a:p>
        </p:txBody>
      </p:sp>
      <p:sp>
        <p:nvSpPr>
          <p:cNvPr id="3" name="Text Placeholder 2"/>
          <p:cNvSpPr>
            <a:spLocks noGrp="1"/>
          </p:cNvSpPr>
          <p:nvPr>
            <p:ph type="body" idx="1"/>
          </p:nvPr>
        </p:nvSpPr>
        <p:spPr>
          <a:xfrm>
            <a:off x="1258646" y="3200400"/>
            <a:ext cx="6637467" cy="1140310"/>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bg-BG" smtClean="0"/>
              <a:t>Щракнете, за да редактирате стиловете на текста в образеца</a:t>
            </a:r>
          </a:p>
        </p:txBody>
      </p:sp>
      <p:sp>
        <p:nvSpPr>
          <p:cNvPr id="4" name="Date Placeholder 3"/>
          <p:cNvSpPr>
            <a:spLocks noGrp="1"/>
          </p:cNvSpPr>
          <p:nvPr>
            <p:ph type="dt" sz="half" idx="10"/>
          </p:nvPr>
        </p:nvSpPr>
        <p:spPr/>
        <p:txBody>
          <a:bodyPr/>
          <a:lstStyle/>
          <a:p>
            <a:fld id="{54AB02A5-4FE5-49D9-9E24-09F23B90C450}" type="datetimeFigureOut">
              <a:rPr lang="en-US" smtClean="0"/>
              <a:t>9/8/2021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a:p>
        </p:txBody>
      </p:sp>
      <p:sp>
        <p:nvSpPr>
          <p:cNvPr id="5" name="Date Placeholder 4"/>
          <p:cNvSpPr>
            <a:spLocks noGrp="1"/>
          </p:cNvSpPr>
          <p:nvPr>
            <p:ph type="dt" sz="half" idx="10"/>
          </p:nvPr>
        </p:nvSpPr>
        <p:spPr/>
        <p:txBody>
          <a:bodyPr/>
          <a:lstStyle/>
          <a:p>
            <a:fld id="{54AB02A5-4FE5-49D9-9E24-09F23B90C450}" type="datetimeFigureOut">
              <a:rPr lang="en-US" smtClean="0"/>
              <a:t>9/8/2021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
        <p:nvSpPr>
          <p:cNvPr id="9" name="Content Placeholder 8"/>
          <p:cNvSpPr>
            <a:spLocks noGrp="1"/>
          </p:cNvSpPr>
          <p:nvPr>
            <p:ph sz="quarter" idx="13"/>
          </p:nvPr>
        </p:nvSpPr>
        <p:spPr>
          <a:xfrm>
            <a:off x="1042416" y="1735074"/>
            <a:ext cx="3419856" cy="2619756"/>
          </a:xfrm>
        </p:spPr>
        <p:txBody>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11" name="Content Placeholder 10"/>
          <p:cNvSpPr>
            <a:spLocks noGrp="1"/>
          </p:cNvSpPr>
          <p:nvPr>
            <p:ph sz="quarter" idx="14"/>
          </p:nvPr>
        </p:nvSpPr>
        <p:spPr>
          <a:xfrm>
            <a:off x="4645152" y="1735073"/>
            <a:ext cx="3419856" cy="2619756"/>
          </a:xfrm>
        </p:spPr>
        <p:txBody>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bg-BG" smtClean="0"/>
              <a:t>Редакт. стил загл. образец</a:t>
            </a:r>
            <a:endParaRPr lang="en-US"/>
          </a:p>
        </p:txBody>
      </p:sp>
      <p:sp>
        <p:nvSpPr>
          <p:cNvPr id="3" name="Text Placeholder 2"/>
          <p:cNvSpPr>
            <a:spLocks noGrp="1"/>
          </p:cNvSpPr>
          <p:nvPr>
            <p:ph type="body" idx="1"/>
          </p:nvPr>
        </p:nvSpPr>
        <p:spPr>
          <a:xfrm>
            <a:off x="1412111" y="1737007"/>
            <a:ext cx="3057148" cy="47982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smtClean="0"/>
              <a:t>Щракнете, за да редактирате стиловете на текста в образеца</a:t>
            </a:r>
          </a:p>
        </p:txBody>
      </p:sp>
      <p:sp>
        <p:nvSpPr>
          <p:cNvPr id="4" name="Content Placeholder 3"/>
          <p:cNvSpPr>
            <a:spLocks noGrp="1"/>
          </p:cNvSpPr>
          <p:nvPr>
            <p:ph sz="half" idx="2"/>
          </p:nvPr>
        </p:nvSpPr>
        <p:spPr>
          <a:xfrm>
            <a:off x="1041721" y="2231021"/>
            <a:ext cx="3419856" cy="21268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5" name="Text Placeholder 4"/>
          <p:cNvSpPr>
            <a:spLocks noGrp="1"/>
          </p:cNvSpPr>
          <p:nvPr>
            <p:ph type="body" sz="quarter" idx="3"/>
          </p:nvPr>
        </p:nvSpPr>
        <p:spPr>
          <a:xfrm>
            <a:off x="5011838" y="1737007"/>
            <a:ext cx="3055717" cy="47982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smtClean="0"/>
              <a:t>Щракнете, за да редактирате стиловете на текста в образеца</a:t>
            </a:r>
          </a:p>
        </p:txBody>
      </p:sp>
      <p:sp>
        <p:nvSpPr>
          <p:cNvPr id="6" name="Content Placeholder 5"/>
          <p:cNvSpPr>
            <a:spLocks noGrp="1"/>
          </p:cNvSpPr>
          <p:nvPr>
            <p:ph sz="quarter" idx="4"/>
          </p:nvPr>
        </p:nvSpPr>
        <p:spPr>
          <a:xfrm>
            <a:off x="4645152" y="2231021"/>
            <a:ext cx="3419856" cy="21268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7" name="Date Placeholder 6"/>
          <p:cNvSpPr>
            <a:spLocks noGrp="1"/>
          </p:cNvSpPr>
          <p:nvPr>
            <p:ph type="dt" sz="half" idx="10"/>
          </p:nvPr>
        </p:nvSpPr>
        <p:spPr/>
        <p:txBody>
          <a:bodyPr/>
          <a:lstStyle/>
          <a:p>
            <a:fld id="{54AB02A5-4FE5-49D9-9E24-09F23B90C450}" type="datetimeFigureOut">
              <a:rPr lang="en-US" smtClean="0"/>
              <a:t>9/8/2021</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smtClean="0"/>
              <a:t>Редакт. стил загл. образец</a:t>
            </a:r>
            <a:endParaRPr lang="en-US"/>
          </a:p>
        </p:txBody>
      </p:sp>
      <p:sp>
        <p:nvSpPr>
          <p:cNvPr id="3" name="Date Placeholder 2"/>
          <p:cNvSpPr>
            <a:spLocks noGrp="1"/>
          </p:cNvSpPr>
          <p:nvPr>
            <p:ph type="dt" sz="half" idx="10"/>
          </p:nvPr>
        </p:nvSpPr>
        <p:spPr/>
        <p:txBody>
          <a:bodyPr/>
          <a:lstStyle/>
          <a:p>
            <a:fld id="{54AB02A5-4FE5-49D9-9E24-09F23B90C450}" type="datetimeFigureOut">
              <a:rPr lang="en-US" smtClean="0"/>
              <a:t>9/8/2021</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разе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AB02A5-4FE5-49D9-9E24-09F23B90C450}" type="datetimeFigureOut">
              <a:rPr lang="en-US" smtClean="0"/>
              <a:t>9/8/2021</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Съдържание с надпис">
    <p:spTree>
      <p:nvGrpSpPr>
        <p:cNvPr id="1" name=""/>
        <p:cNvGrpSpPr/>
        <p:nvPr/>
      </p:nvGrpSpPr>
      <p:grpSpPr>
        <a:xfrm>
          <a:off x="0" y="0"/>
          <a:ext cx="0" cy="0"/>
          <a:chOff x="0" y="0"/>
          <a:chExt cx="0" cy="0"/>
        </a:xfrm>
      </p:grpSpPr>
      <p:grpSp>
        <p:nvGrpSpPr>
          <p:cNvPr id="44" name="Group 43"/>
          <p:cNvGrpSpPr/>
          <p:nvPr/>
        </p:nvGrpSpPr>
        <p:grpSpPr>
          <a:xfrm>
            <a:off x="-382404" y="0"/>
            <a:ext cx="9932332" cy="51435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16133"/>
            <a:ext cx="3679116"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16133"/>
            <a:ext cx="35052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4AB02A5-4FE5-49D9-9E24-09F23B90C450}" type="datetimeFigureOut">
              <a:rPr lang="en-US" smtClean="0"/>
              <a:t>9/8/2021</a:t>
            </a:fld>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
        <p:nvSpPr>
          <p:cNvPr id="58" name="Rectangle 57"/>
          <p:cNvSpPr/>
          <p:nvPr/>
        </p:nvSpPr>
        <p:spPr>
          <a:xfrm>
            <a:off x="905572" y="451413"/>
            <a:ext cx="3562257" cy="423633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642395"/>
            <a:ext cx="3090440" cy="3863051"/>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61" name="Rectangle 60"/>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4293627"/>
            <a:ext cx="3493664" cy="273844"/>
          </a:xfrm>
        </p:spPr>
        <p:txBody>
          <a:bodyPr>
            <a:normAutofit/>
          </a:bodyPr>
          <a:lstStyle/>
          <a:p>
            <a:endParaRPr kumimoji="0" lang="en-US"/>
          </a:p>
        </p:txBody>
      </p:sp>
      <p:sp>
        <p:nvSpPr>
          <p:cNvPr id="2" name="Title 1"/>
          <p:cNvSpPr>
            <a:spLocks noGrp="1"/>
          </p:cNvSpPr>
          <p:nvPr>
            <p:ph type="title"/>
          </p:nvPr>
        </p:nvSpPr>
        <p:spPr>
          <a:xfrm>
            <a:off x="4739833" y="1993076"/>
            <a:ext cx="3304572" cy="1097365"/>
          </a:xfrm>
        </p:spPr>
        <p:txBody>
          <a:bodyPr anchor="b">
            <a:normAutofit/>
          </a:bodyPr>
          <a:lstStyle>
            <a:lvl1pPr algn="l">
              <a:defRPr sz="2800" b="0"/>
            </a:lvl1pPr>
          </a:lstStyle>
          <a:p>
            <a:r>
              <a:rPr lang="bg-BG" smtClean="0"/>
              <a:t>Редакт. стил загл. образец</a:t>
            </a:r>
            <a:endParaRPr lang="en-US"/>
          </a:p>
        </p:txBody>
      </p:sp>
      <p:sp>
        <p:nvSpPr>
          <p:cNvPr id="4" name="Text Placeholder 3"/>
          <p:cNvSpPr>
            <a:spLocks noGrp="1"/>
          </p:cNvSpPr>
          <p:nvPr>
            <p:ph type="body" sz="half" idx="2"/>
          </p:nvPr>
        </p:nvSpPr>
        <p:spPr>
          <a:xfrm>
            <a:off x="4736592" y="3102746"/>
            <a:ext cx="3298784" cy="1138428"/>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bg-BG" smtClean="0"/>
              <a:t>Щракнете, за да редактирате стиловете на текста в образеца</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Картина с надпис">
    <p:spTree>
      <p:nvGrpSpPr>
        <p:cNvPr id="1" name=""/>
        <p:cNvGrpSpPr/>
        <p:nvPr/>
      </p:nvGrpSpPr>
      <p:grpSpPr>
        <a:xfrm>
          <a:off x="0" y="0"/>
          <a:ext cx="0" cy="0"/>
          <a:chOff x="0" y="0"/>
          <a:chExt cx="0" cy="0"/>
        </a:xfrm>
      </p:grpSpPr>
      <p:grpSp>
        <p:nvGrpSpPr>
          <p:cNvPr id="44" name="Group 43"/>
          <p:cNvGrpSpPr/>
          <p:nvPr/>
        </p:nvGrpSpPr>
        <p:grpSpPr>
          <a:xfrm>
            <a:off x="-382404" y="0"/>
            <a:ext cx="9932332" cy="51435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16133"/>
            <a:ext cx="3679116" cy="470388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16133"/>
            <a:ext cx="35052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2" y="451413"/>
            <a:ext cx="3562257" cy="4236334"/>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4566213"/>
            <a:ext cx="3505200" cy="6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1995678"/>
            <a:ext cx="3300984" cy="1097280"/>
          </a:xfrm>
        </p:spPr>
        <p:txBody>
          <a:bodyPr anchor="b">
            <a:normAutofit/>
          </a:bodyPr>
          <a:lstStyle>
            <a:lvl1pPr algn="l">
              <a:defRPr sz="2800" b="0"/>
            </a:lvl1pPr>
          </a:lstStyle>
          <a:p>
            <a:r>
              <a:rPr lang="bg-BG" smtClean="0"/>
              <a:t>Редакт. стил загл. образец</a:t>
            </a:r>
            <a:endParaRPr lang="en-US"/>
          </a:p>
        </p:txBody>
      </p:sp>
      <p:sp>
        <p:nvSpPr>
          <p:cNvPr id="3" name="Picture Placeholder 2"/>
          <p:cNvSpPr>
            <a:spLocks noGrp="1"/>
          </p:cNvSpPr>
          <p:nvPr>
            <p:ph type="pic" idx="1"/>
          </p:nvPr>
        </p:nvSpPr>
        <p:spPr>
          <a:xfrm>
            <a:off x="1005209" y="520346"/>
            <a:ext cx="3359623" cy="4101084"/>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bg-BG" smtClean="0"/>
              <a:t>Щракнете върху иконата, за да добавите картина</a:t>
            </a:r>
            <a:endParaRPr lang="en-US" dirty="0"/>
          </a:p>
        </p:txBody>
      </p:sp>
      <p:sp>
        <p:nvSpPr>
          <p:cNvPr id="4" name="Text Placeholder 3"/>
          <p:cNvSpPr>
            <a:spLocks noGrp="1"/>
          </p:cNvSpPr>
          <p:nvPr>
            <p:ph type="body" sz="half" idx="2"/>
          </p:nvPr>
        </p:nvSpPr>
        <p:spPr>
          <a:xfrm>
            <a:off x="4734631" y="3099816"/>
            <a:ext cx="3300573" cy="113967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bg-BG" smtClean="0"/>
              <a:t>Щракнете, за да редактирате стиловете на текста в образеца</a:t>
            </a:r>
          </a:p>
        </p:txBody>
      </p:sp>
      <p:sp>
        <p:nvSpPr>
          <p:cNvPr id="5" name="Date Placeholder 4"/>
          <p:cNvSpPr>
            <a:spLocks noGrp="1"/>
          </p:cNvSpPr>
          <p:nvPr>
            <p:ph type="dt" sz="half" idx="10"/>
          </p:nvPr>
        </p:nvSpPr>
        <p:spPr/>
        <p:txBody>
          <a:bodyPr/>
          <a:lstStyle/>
          <a:p>
            <a:fld id="{54AB02A5-4FE5-49D9-9E24-09F23B90C450}" type="datetimeFigureOut">
              <a:rPr lang="en-US" smtClean="0"/>
              <a:t>9/8/2021</a:t>
            </a:fld>
            <a:endParaRPr lang="en-US"/>
          </a:p>
        </p:txBody>
      </p:sp>
      <p:sp>
        <p:nvSpPr>
          <p:cNvPr id="6" name="Footer Placeholder 5"/>
          <p:cNvSpPr>
            <a:spLocks noGrp="1"/>
          </p:cNvSpPr>
          <p:nvPr>
            <p:ph type="ftr" sz="quarter" idx="11"/>
          </p:nvPr>
        </p:nvSpPr>
        <p:spPr>
          <a:xfrm>
            <a:off x="4641448" y="4293627"/>
            <a:ext cx="3493664" cy="273844"/>
          </a:xfrm>
        </p:spPr>
        <p:txBody>
          <a:bodyPr>
            <a:normAutofit/>
          </a:bodyPr>
          <a:lstStyle/>
          <a:p>
            <a:endParaRPr kumimoji="0"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s" smtClean="0"/>
              <a:t>‹#›</a:t>
            </a:fld>
            <a:endParaRPr lang="e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51435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250116"/>
            <a:ext cx="8229600" cy="4639235"/>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16133"/>
            <a:ext cx="3679116" cy="52443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16133"/>
            <a:ext cx="3505200" cy="4679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770748"/>
            <a:ext cx="7024744" cy="857250"/>
          </a:xfrm>
          <a:prstGeom prst="rect">
            <a:avLst/>
          </a:prstGeom>
        </p:spPr>
        <p:txBody>
          <a:bodyPr vert="horz" lIns="91440" tIns="45720" rIns="91440" bIns="45720" rtlCol="0" anchor="b">
            <a:normAutofit/>
          </a:bodyPr>
          <a:lstStyle/>
          <a:p>
            <a:r>
              <a:rPr lang="bg-BG" smtClean="0"/>
              <a:t>Редакт. стил загл. образец</a:t>
            </a:r>
            <a:endParaRPr lang="en-US" dirty="0"/>
          </a:p>
        </p:txBody>
      </p:sp>
      <p:sp>
        <p:nvSpPr>
          <p:cNvPr id="3" name="Text Placeholder 2"/>
          <p:cNvSpPr>
            <a:spLocks noGrp="1"/>
          </p:cNvSpPr>
          <p:nvPr>
            <p:ph type="body" idx="1"/>
          </p:nvPr>
        </p:nvSpPr>
        <p:spPr>
          <a:xfrm>
            <a:off x="1043493" y="1742739"/>
            <a:ext cx="6777317" cy="2631733"/>
          </a:xfrm>
          <a:prstGeom prst="rect">
            <a:avLst/>
          </a:prstGeom>
        </p:spPr>
        <p:txBody>
          <a:bodyPr vert="horz" lIns="91440" tIns="45720" rIns="91440" bIns="45720" rtlCol="0">
            <a:normAutofit/>
          </a:bodyPr>
          <a:lstStyle/>
          <a:p>
            <a:pPr lvl="0"/>
            <a:r>
              <a:rPr lang="bg-BG" smtClean="0"/>
              <a:t>Щракнете, за да редактирате стиловете на текста в образеца</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en-US" dirty="0"/>
          </a:p>
        </p:txBody>
      </p:sp>
      <p:sp>
        <p:nvSpPr>
          <p:cNvPr id="4" name="Date Placeholder 3"/>
          <p:cNvSpPr>
            <a:spLocks noGrp="1"/>
          </p:cNvSpPr>
          <p:nvPr>
            <p:ph type="dt" sz="half" idx="2"/>
          </p:nvPr>
        </p:nvSpPr>
        <p:spPr>
          <a:xfrm>
            <a:off x="5997388" y="168369"/>
            <a:ext cx="2133600" cy="273844"/>
          </a:xfrm>
          <a:prstGeom prst="rect">
            <a:avLst/>
          </a:prstGeom>
        </p:spPr>
        <p:txBody>
          <a:bodyPr vert="horz" lIns="91440" tIns="45720" rIns="91440" bIns="45720" rtlCol="0" anchor="ctr"/>
          <a:lstStyle>
            <a:lvl1pPr algn="r">
              <a:defRPr sz="1200">
                <a:solidFill>
                  <a:srgbClr val="FEFEFE"/>
                </a:solidFill>
              </a:defRPr>
            </a:lvl1pPr>
          </a:lstStyle>
          <a:p>
            <a:pPr algn="r" eaLnBrk="1" latinLnBrk="0" hangingPunct="1"/>
            <a:fld id="{54AB02A5-4FE5-49D9-9E24-09F23B90C450}" type="datetimeFigureOut">
              <a:rPr lang="en-US" smtClean="0"/>
              <a:t>9/8/2021</a:t>
            </a:fld>
            <a:endParaRPr lang="en-US" sz="1200">
              <a:solidFill>
                <a:schemeClr val="bg2">
                  <a:shade val="50000"/>
                </a:schemeClr>
              </a:solidFill>
            </a:endParaRPr>
          </a:p>
        </p:txBody>
      </p:sp>
      <p:sp>
        <p:nvSpPr>
          <p:cNvPr id="5" name="Footer Placeholder 4"/>
          <p:cNvSpPr>
            <a:spLocks noGrp="1"/>
          </p:cNvSpPr>
          <p:nvPr>
            <p:ph type="ftr" sz="quarter" idx="3"/>
          </p:nvPr>
        </p:nvSpPr>
        <p:spPr>
          <a:xfrm>
            <a:off x="4641448" y="4389120"/>
            <a:ext cx="3502152" cy="273844"/>
          </a:xfrm>
          <a:prstGeom prst="rect">
            <a:avLst/>
          </a:prstGeom>
        </p:spPr>
        <p:txBody>
          <a:bodyPr vert="horz" lIns="91440" tIns="45720" rIns="91440" bIns="45720" rtlCol="0" anchor="ctr"/>
          <a:lstStyle>
            <a:lvl1pPr algn="r">
              <a:defRPr sz="1200">
                <a:solidFill>
                  <a:schemeClr val="accent1"/>
                </a:solidFill>
              </a:defRPr>
            </a:lvl1pPr>
          </a:lstStyle>
          <a:p>
            <a:endParaRPr kumimoji="0" lang="en-US" sz="1200">
              <a:solidFill>
                <a:schemeClr val="bg2">
                  <a:shade val="50000"/>
                </a:schemeClr>
              </a:solidFill>
              <a:effectLst/>
            </a:endParaRPr>
          </a:p>
        </p:txBody>
      </p:sp>
      <p:sp>
        <p:nvSpPr>
          <p:cNvPr id="6" name="Slide Number Placeholder 5"/>
          <p:cNvSpPr>
            <a:spLocks noGrp="1"/>
          </p:cNvSpPr>
          <p:nvPr>
            <p:ph type="sldNum" sz="quarter" idx="4"/>
          </p:nvPr>
        </p:nvSpPr>
        <p:spPr>
          <a:xfrm>
            <a:off x="4649096" y="168369"/>
            <a:ext cx="1332156" cy="273844"/>
          </a:xfrm>
          <a:prstGeom prst="rect">
            <a:avLst/>
          </a:prstGeom>
        </p:spPr>
        <p:txBody>
          <a:bodyPr vert="horz" lIns="91440" tIns="45720" rIns="91440" bIns="45720" rtlCol="0" anchor="ctr"/>
          <a:lstStyle>
            <a:lvl1pPr algn="l">
              <a:defRPr sz="1200">
                <a:solidFill>
                  <a:srgbClr val="FEFEFE"/>
                </a:solidFill>
              </a:defRPr>
            </a:lvl1pPr>
          </a:lstStyle>
          <a:p>
            <a:pPr marL="0" lvl="0" indent="0" algn="r" rtl="0">
              <a:spcBef>
                <a:spcPts val="0"/>
              </a:spcBef>
              <a:spcAft>
                <a:spcPts val="0"/>
              </a:spcAft>
              <a:buNone/>
            </a:pPr>
            <a:fld id="{00000000-1234-1234-1234-123412341234}" type="slidenum">
              <a:rPr lang="es" smtClean="0"/>
              <a:t>‹#›</a:t>
            </a:fld>
            <a:endParaRPr lang="es"/>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sldNum="0" hdr="0" ft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2.xml"/><Relationship Id="rId4" Type="http://schemas.openxmlformats.org/officeDocument/2006/relationships/image" Target="../media/image33.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png"/><Relationship Id="rId2" Type="http://schemas.openxmlformats.org/officeDocument/2006/relationships/image" Target="../media/image35.png"/><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Диана Петрова\Pictures\Картина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Правоъгълник 5"/>
          <p:cNvSpPr/>
          <p:nvPr/>
        </p:nvSpPr>
        <p:spPr>
          <a:xfrm>
            <a:off x="145940" y="3943171"/>
            <a:ext cx="8873067" cy="1200329"/>
          </a:xfrm>
          <a:prstGeom prst="rect">
            <a:avLst/>
          </a:prstGeom>
          <a:noFill/>
          <a:ln>
            <a:noFill/>
          </a:ln>
        </p:spPr>
        <p:txBody>
          <a:bodyPr wrap="square" lIns="91440" tIns="45720" rIns="91440" bIns="45720">
            <a:spAutoFit/>
          </a:bodyPr>
          <a:lstStyle/>
          <a:p>
            <a:pPr algn="ctr"/>
            <a:r>
              <a:rPr lang="ru-RU" sz="1200" b="1" spc="50" dirty="0" err="1">
                <a:ln w="11430"/>
                <a:solidFill>
                  <a:srgbClr val="C00000"/>
                </a:solidFill>
                <a:effectLst>
                  <a:outerShdw blurRad="76200" dist="50800" dir="5400000" algn="tl" rotWithShape="0">
                    <a:srgbClr val="000000">
                      <a:alpha val="65000"/>
                    </a:srgbClr>
                  </a:outerShdw>
                </a:effectLst>
              </a:rPr>
              <a:t>Този</a:t>
            </a:r>
            <a:r>
              <a:rPr lang="ru-RU" sz="1200" b="1" spc="50" dirty="0">
                <a:ln w="11430"/>
                <a:solidFill>
                  <a:srgbClr val="C00000"/>
                </a:solidFill>
                <a:effectLst>
                  <a:outerShdw blurRad="76200" dist="50800" dir="5400000" algn="tl" rotWithShape="0">
                    <a:srgbClr val="000000">
                      <a:alpha val="65000"/>
                    </a:srgbClr>
                  </a:outerShdw>
                </a:effectLst>
              </a:rPr>
              <a:t> документ е </a:t>
            </a:r>
            <a:r>
              <a:rPr lang="ru-RU" sz="1200" b="1" spc="50" dirty="0" err="1">
                <a:ln w="11430"/>
                <a:solidFill>
                  <a:srgbClr val="C00000"/>
                </a:solidFill>
                <a:effectLst>
                  <a:outerShdw blurRad="76200" dist="50800" dir="5400000" algn="tl" rotWithShape="0">
                    <a:srgbClr val="000000">
                      <a:alpha val="65000"/>
                    </a:srgbClr>
                  </a:outerShdw>
                </a:effectLst>
              </a:rPr>
              <a:t>създаден</a:t>
            </a:r>
            <a:r>
              <a:rPr lang="ru-RU" sz="1200" b="1" spc="50" dirty="0">
                <a:ln w="11430"/>
                <a:solidFill>
                  <a:srgbClr val="C00000"/>
                </a:solidFill>
                <a:effectLst>
                  <a:outerShdw blurRad="76200" dist="50800" dir="5400000" algn="tl" rotWithShape="0">
                    <a:srgbClr val="000000">
                      <a:alpha val="65000"/>
                    </a:srgbClr>
                  </a:outerShdw>
                </a:effectLst>
              </a:rPr>
              <a:t> с </a:t>
            </a:r>
            <a:r>
              <a:rPr lang="ru-RU" sz="1200" b="1" spc="50" dirty="0" err="1">
                <a:ln w="11430"/>
                <a:solidFill>
                  <a:srgbClr val="C00000"/>
                </a:solidFill>
                <a:effectLst>
                  <a:outerShdw blurRad="76200" dist="50800" dir="5400000" algn="tl" rotWithShape="0">
                    <a:srgbClr val="000000">
                      <a:alpha val="65000"/>
                    </a:srgbClr>
                  </a:outerShdw>
                </a:effectLst>
              </a:rPr>
              <a:t>финансова</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подкрепа</a:t>
            </a:r>
            <a:r>
              <a:rPr lang="ru-RU" sz="1200" b="1" spc="50" dirty="0">
                <a:ln w="11430"/>
                <a:solidFill>
                  <a:srgbClr val="C00000"/>
                </a:solidFill>
                <a:effectLst>
                  <a:outerShdw blurRad="76200" dist="50800" dir="5400000" algn="tl" rotWithShape="0">
                    <a:srgbClr val="000000">
                      <a:alpha val="65000"/>
                    </a:srgbClr>
                  </a:outerShdw>
                </a:effectLst>
              </a:rPr>
              <a:t> на Оперативна </a:t>
            </a:r>
            <a:r>
              <a:rPr lang="ru-RU" sz="1200" b="1" spc="50" dirty="0" err="1">
                <a:ln w="11430"/>
                <a:solidFill>
                  <a:srgbClr val="C00000"/>
                </a:solidFill>
                <a:effectLst>
                  <a:outerShdw blurRad="76200" dist="50800" dir="5400000" algn="tl" rotWithShape="0">
                    <a:srgbClr val="000000">
                      <a:alpha val="65000"/>
                    </a:srgbClr>
                  </a:outerShdw>
                </a:effectLst>
              </a:rPr>
              <a:t>програма</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Околна</a:t>
            </a:r>
            <a:r>
              <a:rPr lang="ru-RU" sz="1200" b="1" spc="50" dirty="0">
                <a:ln w="11430"/>
                <a:solidFill>
                  <a:srgbClr val="C00000"/>
                </a:solidFill>
                <a:effectLst>
                  <a:outerShdw blurRad="76200" dist="50800" dir="5400000" algn="tl" rotWithShape="0">
                    <a:srgbClr val="000000">
                      <a:alpha val="65000"/>
                    </a:srgbClr>
                  </a:outerShdw>
                </a:effectLst>
              </a:rPr>
              <a:t> среда 2014-2020г“, </a:t>
            </a:r>
            <a:r>
              <a:rPr lang="ru-RU" sz="1200" b="1" spc="50" dirty="0" err="1">
                <a:ln w="11430"/>
                <a:solidFill>
                  <a:srgbClr val="C00000"/>
                </a:solidFill>
                <a:effectLst>
                  <a:outerShdw blurRad="76200" dist="50800" dir="5400000" algn="tl" rotWithShape="0">
                    <a:srgbClr val="000000">
                      <a:alpha val="65000"/>
                    </a:srgbClr>
                  </a:outerShdw>
                </a:effectLst>
              </a:rPr>
              <a:t>съфинансирана</a:t>
            </a:r>
            <a:r>
              <a:rPr lang="ru-RU" sz="1200" b="1" spc="50" dirty="0">
                <a:ln w="11430"/>
                <a:solidFill>
                  <a:srgbClr val="C00000"/>
                </a:solidFill>
                <a:effectLst>
                  <a:outerShdw blurRad="76200" dist="50800" dir="5400000" algn="tl" rotWithShape="0">
                    <a:srgbClr val="000000">
                      <a:alpha val="65000"/>
                    </a:srgbClr>
                  </a:outerShdw>
                </a:effectLst>
              </a:rPr>
              <a:t> от </a:t>
            </a:r>
            <a:r>
              <a:rPr lang="ru-RU" sz="1200" b="1" spc="50" dirty="0" err="1">
                <a:ln w="11430"/>
                <a:solidFill>
                  <a:srgbClr val="C00000"/>
                </a:solidFill>
                <a:effectLst>
                  <a:outerShdw blurRad="76200" dist="50800" dir="5400000" algn="tl" rotWithShape="0">
                    <a:srgbClr val="000000">
                      <a:alpha val="65000"/>
                    </a:srgbClr>
                  </a:outerShdw>
                </a:effectLst>
              </a:rPr>
              <a:t>Европейския</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съюз</a:t>
            </a:r>
            <a:r>
              <a:rPr lang="ru-RU" sz="1200" b="1" spc="50" dirty="0">
                <a:ln w="11430"/>
                <a:solidFill>
                  <a:srgbClr val="C00000"/>
                </a:solidFill>
                <a:effectLst>
                  <a:outerShdw blurRad="76200" dist="50800" dir="5400000" algn="tl" rotWithShape="0">
                    <a:srgbClr val="000000">
                      <a:alpha val="65000"/>
                    </a:srgbClr>
                  </a:outerShdw>
                </a:effectLst>
              </a:rPr>
              <a:t> чрез </a:t>
            </a:r>
            <a:r>
              <a:rPr lang="ru-RU" sz="1200" b="1" spc="50" dirty="0" err="1">
                <a:ln w="11430"/>
                <a:solidFill>
                  <a:srgbClr val="C00000"/>
                </a:solidFill>
                <a:effectLst>
                  <a:outerShdw blurRad="76200" dist="50800" dir="5400000" algn="tl" rotWithShape="0">
                    <a:srgbClr val="000000">
                      <a:alpha val="65000"/>
                    </a:srgbClr>
                  </a:outerShdw>
                </a:effectLst>
              </a:rPr>
              <a:t>Европейския</a:t>
            </a:r>
            <a:r>
              <a:rPr lang="ru-RU" sz="1200" b="1" spc="50" dirty="0">
                <a:ln w="11430"/>
                <a:solidFill>
                  <a:srgbClr val="C00000"/>
                </a:solidFill>
                <a:effectLst>
                  <a:outerShdw blurRad="76200" dist="50800" dir="5400000" algn="tl" rotWithShape="0">
                    <a:srgbClr val="000000">
                      <a:alpha val="65000"/>
                    </a:srgbClr>
                  </a:outerShdw>
                </a:effectLst>
              </a:rPr>
              <a:t> фонд за </a:t>
            </a:r>
            <a:r>
              <a:rPr lang="ru-RU" sz="1200" b="1" spc="50" dirty="0" err="1">
                <a:ln w="11430"/>
                <a:solidFill>
                  <a:srgbClr val="C00000"/>
                </a:solidFill>
                <a:effectLst>
                  <a:outerShdw blurRad="76200" dist="50800" dir="5400000" algn="tl" rotWithShape="0">
                    <a:srgbClr val="000000">
                      <a:alpha val="65000"/>
                    </a:srgbClr>
                  </a:outerShdw>
                </a:effectLst>
              </a:rPr>
              <a:t>регионално</a:t>
            </a:r>
            <a:r>
              <a:rPr lang="ru-RU" sz="1200" b="1" spc="50" dirty="0">
                <a:ln w="11430"/>
                <a:solidFill>
                  <a:srgbClr val="C00000"/>
                </a:solidFill>
                <a:effectLst>
                  <a:outerShdw blurRad="76200" dist="50800" dir="5400000" algn="tl" rotWithShape="0">
                    <a:srgbClr val="000000">
                      <a:alpha val="65000"/>
                    </a:srgbClr>
                  </a:outerShdw>
                </a:effectLst>
              </a:rPr>
              <a:t> развитие и </a:t>
            </a:r>
            <a:r>
              <a:rPr lang="ru-RU" sz="1200" b="1" spc="50" dirty="0" err="1">
                <a:ln w="11430"/>
                <a:solidFill>
                  <a:srgbClr val="C00000"/>
                </a:solidFill>
                <a:effectLst>
                  <a:outerShdw blurRad="76200" dist="50800" dir="5400000" algn="tl" rotWithShape="0">
                    <a:srgbClr val="000000">
                      <a:alpha val="65000"/>
                    </a:srgbClr>
                  </a:outerShdw>
                </a:effectLst>
              </a:rPr>
              <a:t>Кохезионния</a:t>
            </a:r>
            <a:r>
              <a:rPr lang="ru-RU" sz="1200" b="1" spc="50" dirty="0">
                <a:ln w="11430"/>
                <a:solidFill>
                  <a:srgbClr val="C00000"/>
                </a:solidFill>
                <a:effectLst>
                  <a:outerShdw blurRad="76200" dist="50800" dir="5400000" algn="tl" rotWithShape="0">
                    <a:srgbClr val="000000">
                      <a:alpha val="65000"/>
                    </a:srgbClr>
                  </a:outerShdw>
                </a:effectLst>
              </a:rPr>
              <a:t> фонд, по проект BG16M1OP002-3.019-0022-С01 „Натура 2000 в </a:t>
            </a:r>
            <a:r>
              <a:rPr lang="ru-RU" sz="1200" b="1" spc="50" dirty="0" err="1">
                <a:ln w="11430"/>
                <a:solidFill>
                  <a:srgbClr val="C00000"/>
                </a:solidFill>
                <a:effectLst>
                  <a:outerShdw blurRad="76200" dist="50800" dir="5400000" algn="tl" rotWithShape="0">
                    <a:srgbClr val="000000">
                      <a:alpha val="65000"/>
                    </a:srgbClr>
                  </a:outerShdw>
                </a:effectLst>
              </a:rPr>
              <a:t>област</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Хасково</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Цялата</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отговорност</a:t>
            </a:r>
            <a:r>
              <a:rPr lang="ru-RU" sz="1200" b="1" spc="50" dirty="0">
                <a:ln w="11430"/>
                <a:solidFill>
                  <a:srgbClr val="C00000"/>
                </a:solidFill>
                <a:effectLst>
                  <a:outerShdw blurRad="76200" dist="50800" dir="5400000" algn="tl" rotWithShape="0">
                    <a:srgbClr val="000000">
                      <a:alpha val="65000"/>
                    </a:srgbClr>
                  </a:outerShdw>
                </a:effectLst>
              </a:rPr>
              <a:t> за </a:t>
            </a:r>
            <a:r>
              <a:rPr lang="ru-RU" sz="1200" b="1" spc="50" dirty="0" err="1">
                <a:ln w="11430"/>
                <a:solidFill>
                  <a:srgbClr val="C00000"/>
                </a:solidFill>
                <a:effectLst>
                  <a:outerShdw blurRad="76200" dist="50800" dir="5400000" algn="tl" rotWithShape="0">
                    <a:srgbClr val="000000">
                      <a:alpha val="65000"/>
                    </a:srgbClr>
                  </a:outerShdw>
                </a:effectLst>
              </a:rPr>
              <a:t>съдържанието</a:t>
            </a:r>
            <a:r>
              <a:rPr lang="ru-RU" sz="1200" b="1" spc="50" dirty="0">
                <a:ln w="11430"/>
                <a:solidFill>
                  <a:srgbClr val="C00000"/>
                </a:solidFill>
                <a:effectLst>
                  <a:outerShdw blurRad="76200" dist="50800" dir="5400000" algn="tl" rotWithShape="0">
                    <a:srgbClr val="000000">
                      <a:alpha val="65000"/>
                    </a:srgbClr>
                  </a:outerShdw>
                </a:effectLst>
              </a:rPr>
              <a:t> на документа се носи от община </a:t>
            </a:r>
            <a:r>
              <a:rPr lang="ru-RU" sz="1200" b="1" spc="50" dirty="0" err="1">
                <a:ln w="11430"/>
                <a:solidFill>
                  <a:srgbClr val="C00000"/>
                </a:solidFill>
                <a:effectLst>
                  <a:outerShdw blurRad="76200" dist="50800" dir="5400000" algn="tl" rotWithShape="0">
                    <a:srgbClr val="000000">
                      <a:alpha val="65000"/>
                    </a:srgbClr>
                  </a:outerShdw>
                </a:effectLst>
              </a:rPr>
              <a:t>Маджарово</a:t>
            </a:r>
            <a:r>
              <a:rPr lang="ru-RU" sz="1200" b="1" spc="50" dirty="0">
                <a:ln w="11430"/>
                <a:solidFill>
                  <a:srgbClr val="C00000"/>
                </a:solidFill>
                <a:effectLst>
                  <a:outerShdw blurRad="76200" dist="50800" dir="5400000" algn="tl" rotWithShape="0">
                    <a:srgbClr val="000000">
                      <a:alpha val="65000"/>
                    </a:srgbClr>
                  </a:outerShdw>
                </a:effectLst>
              </a:rPr>
              <a:t> и при </a:t>
            </a:r>
            <a:r>
              <a:rPr lang="ru-RU" sz="1200" b="1" spc="50" dirty="0" err="1">
                <a:ln w="11430"/>
                <a:solidFill>
                  <a:srgbClr val="C00000"/>
                </a:solidFill>
                <a:effectLst>
                  <a:outerShdw blurRad="76200" dist="50800" dir="5400000" algn="tl" rotWithShape="0">
                    <a:srgbClr val="000000">
                      <a:alpha val="65000"/>
                    </a:srgbClr>
                  </a:outerShdw>
                </a:effectLst>
              </a:rPr>
              <a:t>никакви</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обстоятелства</a:t>
            </a:r>
            <a:r>
              <a:rPr lang="ru-RU" sz="1200" b="1" spc="50" dirty="0">
                <a:ln w="11430"/>
                <a:solidFill>
                  <a:srgbClr val="C00000"/>
                </a:solidFill>
                <a:effectLst>
                  <a:outerShdw blurRad="76200" dist="50800" dir="5400000" algn="tl" rotWithShape="0">
                    <a:srgbClr val="000000">
                      <a:alpha val="65000"/>
                    </a:srgbClr>
                  </a:outerShdw>
                </a:effectLst>
              </a:rPr>
              <a:t> не </a:t>
            </a:r>
            <a:r>
              <a:rPr lang="ru-RU" sz="1200" b="1" spc="50" dirty="0" err="1">
                <a:ln w="11430"/>
                <a:solidFill>
                  <a:srgbClr val="C00000"/>
                </a:solidFill>
                <a:effectLst>
                  <a:outerShdw blurRad="76200" dist="50800" dir="5400000" algn="tl" rotWithShape="0">
                    <a:srgbClr val="000000">
                      <a:alpha val="65000"/>
                    </a:srgbClr>
                  </a:outerShdw>
                </a:effectLst>
              </a:rPr>
              <a:t>може</a:t>
            </a:r>
            <a:r>
              <a:rPr lang="ru-RU" sz="1200" b="1" spc="50" dirty="0">
                <a:ln w="11430"/>
                <a:solidFill>
                  <a:srgbClr val="C00000"/>
                </a:solidFill>
                <a:effectLst>
                  <a:outerShdw blurRad="76200" dist="50800" dir="5400000" algn="tl" rotWithShape="0">
                    <a:srgbClr val="000000">
                      <a:alpha val="65000"/>
                    </a:srgbClr>
                  </a:outerShdw>
                </a:effectLst>
              </a:rPr>
              <a:t> да се приеме, че </a:t>
            </a:r>
            <a:r>
              <a:rPr lang="ru-RU" sz="1200" b="1" spc="50" dirty="0" err="1">
                <a:ln w="11430"/>
                <a:solidFill>
                  <a:srgbClr val="C00000"/>
                </a:solidFill>
                <a:effectLst>
                  <a:outerShdw blurRad="76200" dist="50800" dir="5400000" algn="tl" rotWithShape="0">
                    <a:srgbClr val="000000">
                      <a:alpha val="65000"/>
                    </a:srgbClr>
                  </a:outerShdw>
                </a:effectLst>
              </a:rPr>
              <a:t>неговото</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съдържание</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отразява</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официалното</a:t>
            </a:r>
            <a:r>
              <a:rPr lang="ru-RU" sz="1200" b="1" spc="50" dirty="0">
                <a:ln w="11430"/>
                <a:solidFill>
                  <a:srgbClr val="C00000"/>
                </a:solidFill>
                <a:effectLst>
                  <a:outerShdw blurRad="76200" dist="50800" dir="5400000" algn="tl" rotWithShape="0">
                    <a:srgbClr val="000000">
                      <a:alpha val="65000"/>
                    </a:srgbClr>
                  </a:outerShdw>
                </a:effectLst>
              </a:rPr>
              <a:t> становище на </a:t>
            </a:r>
            <a:r>
              <a:rPr lang="ru-RU" sz="1200" b="1" spc="50" dirty="0" err="1">
                <a:ln w="11430"/>
                <a:solidFill>
                  <a:srgbClr val="C00000"/>
                </a:solidFill>
                <a:effectLst>
                  <a:outerShdw blurRad="76200" dist="50800" dir="5400000" algn="tl" rotWithShape="0">
                    <a:srgbClr val="000000">
                      <a:alpha val="65000"/>
                    </a:srgbClr>
                  </a:outerShdw>
                </a:effectLst>
              </a:rPr>
              <a:t>Европейския</a:t>
            </a:r>
            <a:r>
              <a:rPr lang="ru-RU" sz="1200" b="1" spc="50" dirty="0">
                <a:ln w="11430"/>
                <a:solidFill>
                  <a:srgbClr val="C00000"/>
                </a:solidFill>
                <a:effectLst>
                  <a:outerShdw blurRad="76200" dist="50800" dir="5400000" algn="tl" rotWithShape="0">
                    <a:srgbClr val="000000">
                      <a:alpha val="65000"/>
                    </a:srgbClr>
                  </a:outerShdw>
                </a:effectLst>
              </a:rPr>
              <a:t> </a:t>
            </a:r>
            <a:r>
              <a:rPr lang="ru-RU" sz="1200" b="1" spc="50" dirty="0" err="1">
                <a:ln w="11430"/>
                <a:solidFill>
                  <a:srgbClr val="C00000"/>
                </a:solidFill>
                <a:effectLst>
                  <a:outerShdw blurRad="76200" dist="50800" dir="5400000" algn="tl" rotWithShape="0">
                    <a:srgbClr val="000000">
                      <a:alpha val="65000"/>
                    </a:srgbClr>
                  </a:outerShdw>
                </a:effectLst>
              </a:rPr>
              <a:t>съюз</a:t>
            </a:r>
            <a:r>
              <a:rPr lang="ru-RU" sz="1200" b="1" spc="50" dirty="0">
                <a:ln w="11430"/>
                <a:solidFill>
                  <a:srgbClr val="C00000"/>
                </a:solidFill>
                <a:effectLst>
                  <a:outerShdw blurRad="76200" dist="50800" dir="5400000" algn="tl" rotWithShape="0">
                    <a:srgbClr val="000000">
                      <a:alpha val="65000"/>
                    </a:srgbClr>
                  </a:outerShdw>
                </a:effectLst>
              </a:rPr>
              <a:t> и </a:t>
            </a:r>
            <a:r>
              <a:rPr lang="ru-RU" sz="1200" b="1" spc="50" dirty="0" err="1">
                <a:ln w="11430"/>
                <a:solidFill>
                  <a:srgbClr val="C00000"/>
                </a:solidFill>
                <a:effectLst>
                  <a:outerShdw blurRad="76200" dist="50800" dir="5400000" algn="tl" rotWithShape="0">
                    <a:srgbClr val="000000">
                      <a:alpha val="65000"/>
                    </a:srgbClr>
                  </a:outerShdw>
                </a:effectLst>
              </a:rPr>
              <a:t>Управляващия</a:t>
            </a:r>
            <a:r>
              <a:rPr lang="ru-RU" sz="1200" b="1" spc="50" dirty="0">
                <a:ln w="11430"/>
                <a:solidFill>
                  <a:srgbClr val="C00000"/>
                </a:solidFill>
                <a:effectLst>
                  <a:outerShdw blurRad="76200" dist="50800" dir="5400000" algn="tl" rotWithShape="0">
                    <a:srgbClr val="000000">
                      <a:alpha val="65000"/>
                    </a:srgbClr>
                  </a:outerShdw>
                </a:effectLst>
              </a:rPr>
              <a:t> орган.</a:t>
            </a:r>
            <a:endParaRPr lang="bg-BG" sz="1200" b="1" spc="50" dirty="0">
              <a:ln w="11430"/>
              <a:solidFill>
                <a:srgbClr val="C00000"/>
              </a:solidFill>
              <a:effectLst>
                <a:outerShdw blurRad="76200" dist="50800" dir="5400000" algn="tl" rotWithShape="0">
                  <a:srgbClr val="000000">
                    <a:alpha val="65000"/>
                  </a:srgbClr>
                </a:outerShdw>
              </a:effectLst>
            </a:endParaRPr>
          </a:p>
        </p:txBody>
      </p:sp>
      <p:sp>
        <p:nvSpPr>
          <p:cNvPr id="3" name="Правоъгълник 2"/>
          <p:cNvSpPr/>
          <p:nvPr/>
        </p:nvSpPr>
        <p:spPr>
          <a:xfrm>
            <a:off x="484725" y="1707173"/>
            <a:ext cx="8059972" cy="954107"/>
          </a:xfrm>
          <a:prstGeom prst="rect">
            <a:avLst/>
          </a:prstGeom>
        </p:spPr>
        <p:txBody>
          <a:bodyPr wrap="square">
            <a:spAutoFit/>
          </a:bodyPr>
          <a:lstStyle/>
          <a:p>
            <a:pPr lvl="0" algn="ctr"/>
            <a:r>
              <a:rPr lang="bg-BG" sz="2800" b="1" spc="50" dirty="0">
                <a:ln w="11430">
                  <a:solidFill>
                    <a:schemeClr val="bg2">
                      <a:lumMod val="20000"/>
                      <a:lumOff val="80000"/>
                    </a:schemeClr>
                  </a:solidFill>
                </a:ln>
                <a:solidFill>
                  <a:srgbClr val="C00000"/>
                </a:solidFill>
                <a:effectLst>
                  <a:outerShdw blurRad="76200" dist="50800" dir="5400000" algn="tl" rotWithShape="0">
                    <a:srgbClr val="000000">
                      <a:alpha val="65000"/>
                    </a:srgbClr>
                  </a:outerShdw>
                </a:effectLst>
              </a:rPr>
              <a:t>Ползите, които Натура 2000 предлага за </a:t>
            </a:r>
          </a:p>
          <a:p>
            <a:pPr lvl="0" algn="ctr"/>
            <a:r>
              <a:rPr lang="bg-BG" sz="2800" b="1" spc="50" dirty="0">
                <a:ln w="11430">
                  <a:solidFill>
                    <a:schemeClr val="bg2">
                      <a:lumMod val="20000"/>
                      <a:lumOff val="80000"/>
                    </a:schemeClr>
                  </a:solidFill>
                </a:ln>
                <a:solidFill>
                  <a:srgbClr val="C00000"/>
                </a:solidFill>
                <a:effectLst>
                  <a:outerShdw blurRad="76200" dist="50800" dir="5400000" algn="tl" rotWithShape="0">
                    <a:srgbClr val="000000">
                      <a:alpha val="65000"/>
                    </a:srgbClr>
                  </a:outerShdw>
                </a:effectLst>
              </a:rPr>
              <a:t>региона и </a:t>
            </a:r>
            <a:r>
              <a:rPr lang="bg-BG" sz="2800" b="1" spc="50" dirty="0" smtClean="0">
                <a:ln w="11430">
                  <a:solidFill>
                    <a:schemeClr val="bg2">
                      <a:lumMod val="20000"/>
                      <a:lumOff val="80000"/>
                    </a:schemeClr>
                  </a:solidFill>
                </a:ln>
                <a:solidFill>
                  <a:srgbClr val="C00000"/>
                </a:solidFill>
                <a:effectLst>
                  <a:outerShdw blurRad="76200" dist="50800" dir="5400000" algn="tl" rotWithShape="0">
                    <a:srgbClr val="000000">
                      <a:alpha val="65000"/>
                    </a:srgbClr>
                  </a:outerShdw>
                </a:effectLst>
              </a:rPr>
              <a:t>местното население.</a:t>
            </a:r>
            <a:endParaRPr lang="bg-BG" sz="2800" b="1" spc="50" dirty="0">
              <a:ln w="11430">
                <a:solidFill>
                  <a:schemeClr val="bg2">
                    <a:lumMod val="20000"/>
                    <a:lumOff val="80000"/>
                  </a:schemeClr>
                </a:solidFill>
              </a:ln>
              <a:solidFill>
                <a:srgbClr val="C00000"/>
              </a:solidFill>
              <a:effectLst>
                <a:outerShdw blurRad="76200" dist="50800" dir="5400000" algn="tl" rotWithShape="0">
                  <a:srgbClr val="000000">
                    <a:alpha val="65000"/>
                  </a:srgbClr>
                </a:outerShdw>
              </a:effectLst>
            </a:endParaRPr>
          </a:p>
        </p:txBody>
      </p:sp>
      <p:grpSp>
        <p:nvGrpSpPr>
          <p:cNvPr id="5" name="Групиране 4"/>
          <p:cNvGrpSpPr/>
          <p:nvPr/>
        </p:nvGrpSpPr>
        <p:grpSpPr>
          <a:xfrm>
            <a:off x="-30773" y="195961"/>
            <a:ext cx="8999660" cy="1529239"/>
            <a:chOff x="0" y="278368"/>
            <a:chExt cx="8999660" cy="1529239"/>
          </a:xfrm>
        </p:grpSpPr>
        <p:pic>
          <p:nvPicPr>
            <p:cNvPr id="53" name="Картина 52"/>
            <p:cNvPicPr>
              <a:picLocks noChangeAspect="1"/>
            </p:cNvPicPr>
            <p:nvPr/>
          </p:nvPicPr>
          <p:blipFill>
            <a:blip r:embed="rId3"/>
            <a:stretch>
              <a:fillRect/>
            </a:stretch>
          </p:blipFill>
          <p:spPr>
            <a:xfrm>
              <a:off x="7875373" y="279775"/>
              <a:ext cx="1124287" cy="910850"/>
            </a:xfrm>
            <a:prstGeom prst="rect">
              <a:avLst/>
            </a:prstGeom>
          </p:spPr>
        </p:pic>
        <p:grpSp>
          <p:nvGrpSpPr>
            <p:cNvPr id="54" name="Групиране 53"/>
            <p:cNvGrpSpPr/>
            <p:nvPr/>
          </p:nvGrpSpPr>
          <p:grpSpPr>
            <a:xfrm>
              <a:off x="0" y="278368"/>
              <a:ext cx="7659365" cy="1529239"/>
              <a:chOff x="-1135379" y="-369332"/>
              <a:chExt cx="7783829" cy="1529239"/>
            </a:xfrm>
          </p:grpSpPr>
          <p:grpSp>
            <p:nvGrpSpPr>
              <p:cNvPr id="55" name="Групиране 54"/>
              <p:cNvGrpSpPr/>
              <p:nvPr/>
            </p:nvGrpSpPr>
            <p:grpSpPr>
              <a:xfrm>
                <a:off x="-1135379" y="-200025"/>
                <a:ext cx="1901190" cy="1109980"/>
                <a:chOff x="-7469504" y="-295275"/>
                <a:chExt cx="1901190" cy="1109980"/>
              </a:xfrm>
            </p:grpSpPr>
            <p:pic>
              <p:nvPicPr>
                <p:cNvPr id="59" name="Картина 58"/>
                <p:cNvPicPr>
                  <a:picLocks noChangeAspect="1"/>
                </p:cNvPicPr>
                <p:nvPr/>
              </p:nvPicPr>
              <p:blipFill>
                <a:blip r:embed="rId4"/>
                <a:stretch>
                  <a:fillRect/>
                </a:stretch>
              </p:blipFill>
              <p:spPr>
                <a:xfrm>
                  <a:off x="-6843758" y="-295275"/>
                  <a:ext cx="590550" cy="400050"/>
                </a:xfrm>
                <a:prstGeom prst="rect">
                  <a:avLst/>
                </a:prstGeom>
              </p:spPr>
            </p:pic>
            <p:sp>
              <p:nvSpPr>
                <p:cNvPr id="60" name="Правоъгълник 59"/>
                <p:cNvSpPr/>
                <p:nvPr/>
              </p:nvSpPr>
              <p:spPr>
                <a:xfrm>
                  <a:off x="-7469504" y="80645"/>
                  <a:ext cx="1901190" cy="734060"/>
                </a:xfrm>
                <a:prstGeom prst="rect">
                  <a:avLst/>
                </a:prstGeom>
              </p:spPr>
              <p:txBody>
                <a:bodyPr wrap="square">
                  <a:spAutoFit/>
                </a:bodyPr>
                <a:lstStyle/>
                <a:p>
                  <a:pPr algn="ctr" fontAlgn="base">
                    <a:spcAft>
                      <a:spcPts val="0"/>
                    </a:spcAft>
                  </a:pPr>
                  <a:r>
                    <a:rPr lang="ru-RU" sz="1100" b="1" kern="1200" dirty="0">
                      <a:effectLst/>
                      <a:latin typeface="Arial"/>
                      <a:ea typeface="Times New Roman"/>
                      <a:cs typeface="Times New Roman"/>
                    </a:rPr>
                    <a:t>Европейски </a:t>
                  </a:r>
                  <a:r>
                    <a:rPr lang="ru-RU" sz="1100" b="1" kern="1200" dirty="0" err="1">
                      <a:effectLst/>
                      <a:latin typeface="Arial"/>
                      <a:ea typeface="Times New Roman"/>
                      <a:cs typeface="Times New Roman"/>
                    </a:rPr>
                    <a:t>съюз</a:t>
                  </a:r>
                  <a:endParaRPr lang="bg-BG" sz="1200" dirty="0">
                    <a:effectLst/>
                    <a:latin typeface="Times New Roman"/>
                    <a:ea typeface="Times New Roman"/>
                  </a:endParaRPr>
                </a:p>
                <a:p>
                  <a:pPr algn="ctr" fontAlgn="base">
                    <a:spcAft>
                      <a:spcPts val="0"/>
                    </a:spcAft>
                  </a:pPr>
                  <a:r>
                    <a:rPr lang="ru-RU" sz="1100" b="1" kern="1200" dirty="0">
                      <a:effectLst/>
                      <a:latin typeface="Arial"/>
                      <a:ea typeface="Times New Roman"/>
                      <a:cs typeface="Times New Roman"/>
                    </a:rPr>
                    <a:t>Европейски </a:t>
                  </a:r>
                  <a:r>
                    <a:rPr lang="ru-RU" sz="1100" b="1" kern="1200" dirty="0" err="1">
                      <a:effectLst/>
                      <a:latin typeface="Arial"/>
                      <a:ea typeface="Times New Roman"/>
                      <a:cs typeface="Times New Roman"/>
                    </a:rPr>
                    <a:t>структурни</a:t>
                  </a:r>
                  <a:r>
                    <a:rPr lang="ru-RU" sz="1100" b="1" kern="1200" dirty="0">
                      <a:effectLst/>
                      <a:latin typeface="Arial"/>
                      <a:ea typeface="Times New Roman"/>
                      <a:cs typeface="Times New Roman"/>
                    </a:rPr>
                    <a:t> и </a:t>
                  </a:r>
                  <a:r>
                    <a:rPr lang="ru-RU" sz="1100" b="1" kern="1200" dirty="0" err="1">
                      <a:effectLst/>
                      <a:latin typeface="Arial"/>
                      <a:ea typeface="Times New Roman"/>
                      <a:cs typeface="Times New Roman"/>
                    </a:rPr>
                    <a:t>инвестиционни</a:t>
                  </a:r>
                  <a:r>
                    <a:rPr lang="ru-RU" sz="1100" b="1" kern="1200" dirty="0">
                      <a:effectLst/>
                      <a:latin typeface="Arial"/>
                      <a:ea typeface="Times New Roman"/>
                      <a:cs typeface="Times New Roman"/>
                    </a:rPr>
                    <a:t> </a:t>
                  </a:r>
                  <a:r>
                    <a:rPr lang="ru-RU" sz="1100" b="1" kern="1200" dirty="0" err="1">
                      <a:effectLst/>
                      <a:latin typeface="Arial"/>
                      <a:ea typeface="Times New Roman"/>
                      <a:cs typeface="Times New Roman"/>
                    </a:rPr>
                    <a:t>фондове</a:t>
                  </a:r>
                  <a:endParaRPr lang="bg-BG" sz="1200" dirty="0">
                    <a:effectLst/>
                    <a:latin typeface="Times New Roman"/>
                    <a:ea typeface="Times New Roman"/>
                  </a:endParaRPr>
                </a:p>
              </p:txBody>
            </p:sp>
          </p:grpSp>
          <p:grpSp>
            <p:nvGrpSpPr>
              <p:cNvPr id="56" name="Групиране 55"/>
              <p:cNvGrpSpPr/>
              <p:nvPr/>
            </p:nvGrpSpPr>
            <p:grpSpPr>
              <a:xfrm>
                <a:off x="0" y="-369332"/>
                <a:ext cx="6648450" cy="1529239"/>
                <a:chOff x="0" y="-369332"/>
                <a:chExt cx="6648450" cy="1529239"/>
              </a:xfrm>
            </p:grpSpPr>
            <p:pic>
              <p:nvPicPr>
                <p:cNvPr id="57" name="Картина 56"/>
                <p:cNvPicPr>
                  <a:picLocks noChangeAspect="1"/>
                </p:cNvPicPr>
                <p:nvPr/>
              </p:nvPicPr>
              <p:blipFill>
                <a:blip r:embed="rId5"/>
                <a:stretch>
                  <a:fillRect/>
                </a:stretch>
              </p:blipFill>
              <p:spPr>
                <a:xfrm>
                  <a:off x="3024187" y="369332"/>
                  <a:ext cx="600075" cy="790575"/>
                </a:xfrm>
                <a:prstGeom prst="rect">
                  <a:avLst/>
                </a:prstGeom>
              </p:spPr>
            </p:pic>
            <p:sp>
              <p:nvSpPr>
                <p:cNvPr id="58" name="Текстово поле 10"/>
                <p:cNvSpPr txBox="1"/>
                <p:nvPr/>
              </p:nvSpPr>
              <p:spPr>
                <a:xfrm>
                  <a:off x="0" y="-369332"/>
                  <a:ext cx="6648450" cy="738664"/>
                </a:xfrm>
                <a:prstGeom prst="rect">
                  <a:avLst/>
                </a:prstGeom>
                <a:noFill/>
              </p:spPr>
              <p:txBody>
                <a:bodyPr wrap="square" rtlCol="0">
                  <a:spAutoFit/>
                </a:bodyPr>
                <a:lstStyle/>
                <a:p>
                  <a:pPr algn="ctr" fontAlgn="base">
                    <a:spcAft>
                      <a:spcPts val="0"/>
                    </a:spcAft>
                  </a:pPr>
                  <a:r>
                    <a:rPr lang="ru-RU" sz="1400" b="1" kern="1200" dirty="0">
                      <a:solidFill>
                        <a:srgbClr val="FF0000"/>
                      </a:solidFill>
                      <a:effectLst/>
                      <a:latin typeface="Arial"/>
                      <a:ea typeface="Times New Roman"/>
                      <a:cs typeface="Times New Roman"/>
                    </a:rPr>
                    <a:t>ОБЩИНА МАДЖАРОВО</a:t>
                  </a:r>
                  <a:endParaRPr lang="bg-BG" sz="1200" dirty="0">
                    <a:effectLst/>
                    <a:latin typeface="Times New Roman"/>
                    <a:ea typeface="Times New Roman"/>
                  </a:endParaRPr>
                </a:p>
                <a:p>
                  <a:pPr algn="ctr" fontAlgn="base">
                    <a:spcAft>
                      <a:spcPts val="0"/>
                    </a:spcAft>
                  </a:pPr>
                  <a:r>
                    <a:rPr lang="ru-RU" sz="1400" b="1" kern="1200" dirty="0" smtClean="0">
                      <a:solidFill>
                        <a:srgbClr val="FF0000"/>
                      </a:solidFill>
                      <a:effectLst/>
                      <a:latin typeface="Arial"/>
                      <a:ea typeface="Times New Roman"/>
                      <a:cs typeface="Times New Roman"/>
                    </a:rPr>
                    <a:t>     Проект </a:t>
                  </a:r>
                  <a:r>
                    <a:rPr lang="ru-RU" sz="1400" b="1" kern="1200" dirty="0">
                      <a:solidFill>
                        <a:srgbClr val="FF0000"/>
                      </a:solidFill>
                      <a:effectLst/>
                      <a:latin typeface="Arial"/>
                      <a:ea typeface="Times New Roman"/>
                      <a:cs typeface="Times New Roman"/>
                    </a:rPr>
                    <a:t>BG16M1OP002-3.019-0022-С01 </a:t>
                  </a:r>
                  <a:endParaRPr lang="ru-RU" sz="1400" b="1" kern="1200" dirty="0" smtClean="0">
                    <a:solidFill>
                      <a:srgbClr val="FF0000"/>
                    </a:solidFill>
                    <a:effectLst/>
                    <a:latin typeface="Arial"/>
                    <a:ea typeface="Times New Roman"/>
                    <a:cs typeface="Times New Roman"/>
                  </a:endParaRPr>
                </a:p>
                <a:p>
                  <a:pPr algn="ctr" fontAlgn="base">
                    <a:spcAft>
                      <a:spcPts val="0"/>
                    </a:spcAft>
                  </a:pPr>
                  <a:r>
                    <a:rPr lang="ru-RU" sz="1400" b="1" kern="1200" dirty="0" smtClean="0">
                      <a:solidFill>
                        <a:srgbClr val="FF0000"/>
                      </a:solidFill>
                      <a:effectLst/>
                      <a:latin typeface="Arial"/>
                      <a:ea typeface="Times New Roman"/>
                      <a:cs typeface="Times New Roman"/>
                    </a:rPr>
                    <a:t>„</a:t>
                  </a:r>
                  <a:r>
                    <a:rPr lang="ru-RU" sz="1400" b="1" kern="1200" dirty="0">
                      <a:solidFill>
                        <a:srgbClr val="FF0000"/>
                      </a:solidFill>
                      <a:effectLst/>
                      <a:latin typeface="Arial"/>
                      <a:ea typeface="Times New Roman"/>
                      <a:cs typeface="Times New Roman"/>
                    </a:rPr>
                    <a:t>Натура 2000   </a:t>
                  </a:r>
                  <a:r>
                    <a:rPr lang="ru-RU" sz="1400" b="1" kern="1200" dirty="0" err="1">
                      <a:solidFill>
                        <a:srgbClr val="FF0000"/>
                      </a:solidFill>
                      <a:effectLst/>
                      <a:latin typeface="Arial"/>
                      <a:ea typeface="Times New Roman"/>
                      <a:cs typeface="Times New Roman"/>
                    </a:rPr>
                    <a:t>област</a:t>
                  </a:r>
                  <a:r>
                    <a:rPr lang="ru-RU" sz="1400" b="1" kern="1200" dirty="0">
                      <a:solidFill>
                        <a:srgbClr val="FF0000"/>
                      </a:solidFill>
                      <a:effectLst/>
                      <a:latin typeface="Arial"/>
                      <a:ea typeface="Times New Roman"/>
                      <a:cs typeface="Times New Roman"/>
                    </a:rPr>
                    <a:t> </a:t>
                  </a:r>
                  <a:r>
                    <a:rPr lang="ru-RU" sz="1400" b="1" kern="1200" dirty="0" err="1">
                      <a:solidFill>
                        <a:srgbClr val="FF0000"/>
                      </a:solidFill>
                      <a:effectLst/>
                      <a:latin typeface="Arial"/>
                      <a:ea typeface="Times New Roman"/>
                      <a:cs typeface="Times New Roman"/>
                    </a:rPr>
                    <a:t>Хасково</a:t>
                  </a:r>
                  <a:r>
                    <a:rPr lang="ru-RU" sz="1400" b="1" kern="1200" dirty="0">
                      <a:solidFill>
                        <a:srgbClr val="FF0000"/>
                      </a:solidFill>
                      <a:effectLst/>
                      <a:latin typeface="Arial"/>
                      <a:ea typeface="Times New Roman"/>
                      <a:cs typeface="Times New Roman"/>
                    </a:rPr>
                    <a:t>“</a:t>
                  </a:r>
                  <a:endParaRPr lang="bg-BG" sz="1200" dirty="0">
                    <a:effectLst/>
                    <a:latin typeface="Times New Roman"/>
                    <a:ea typeface="Times New Roman"/>
                  </a:endParaRPr>
                </a:p>
              </p:txBody>
            </p:sp>
          </p:grpSp>
        </p:grpSp>
      </p:grpSp>
    </p:spTree>
    <p:extLst>
      <p:ext uri="{BB962C8B-B14F-4D97-AF65-F5344CB8AC3E}">
        <p14:creationId xmlns:p14="http://schemas.microsoft.com/office/powerpoint/2010/main" val="11261587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441441" y="184557"/>
            <a:ext cx="6278141" cy="4580390"/>
          </a:xfrm>
        </p:spPr>
        <p:txBody>
          <a:bodyPr/>
          <a:lstStyle/>
          <a:p>
            <a:pPr algn="l"/>
            <a:r>
              <a:rPr lang="ru-RU" sz="1400" dirty="0">
                <a:solidFill>
                  <a:schemeClr val="accent3">
                    <a:lumMod val="50000"/>
                  </a:schemeClr>
                </a:solidFill>
              </a:rPr>
              <a:t>Съгласно </a:t>
            </a:r>
            <a:r>
              <a:rPr lang="ru-RU" sz="1400" dirty="0" err="1">
                <a:solidFill>
                  <a:schemeClr val="accent3">
                    <a:lumMod val="50000"/>
                  </a:schemeClr>
                </a:solidFill>
              </a:rPr>
              <a:t>разбирането</a:t>
            </a:r>
            <a:r>
              <a:rPr lang="ru-RU" sz="1400" dirty="0">
                <a:solidFill>
                  <a:schemeClr val="accent3">
                    <a:lumMod val="50000"/>
                  </a:schemeClr>
                </a:solidFill>
              </a:rPr>
              <a:t> на ЕК, </a:t>
            </a:r>
            <a:r>
              <a:rPr lang="ru-RU" sz="1400" dirty="0" err="1">
                <a:solidFill>
                  <a:schemeClr val="accent3">
                    <a:lumMod val="50000"/>
                  </a:schemeClr>
                </a:solidFill>
              </a:rPr>
              <a:t>понастоящем</a:t>
            </a:r>
            <a:r>
              <a:rPr lang="ru-RU" sz="1400" dirty="0">
                <a:solidFill>
                  <a:schemeClr val="accent3">
                    <a:lumMod val="50000"/>
                  </a:schemeClr>
                </a:solidFill>
              </a:rPr>
              <a:t> е </a:t>
            </a:r>
            <a:r>
              <a:rPr lang="ru-RU" sz="1400" dirty="0" err="1" smtClean="0">
                <a:solidFill>
                  <a:schemeClr val="accent3">
                    <a:lumMod val="50000"/>
                  </a:schemeClr>
                </a:solidFill>
              </a:rPr>
              <a:t>възприета</a:t>
            </a:r>
            <a:r>
              <a:rPr lang="ru-RU" sz="1400" dirty="0" smtClean="0">
                <a:solidFill>
                  <a:schemeClr val="accent3">
                    <a:lumMod val="50000"/>
                  </a:schemeClr>
                </a:solidFill>
              </a:rPr>
              <a:t> </a:t>
            </a:r>
            <a:r>
              <a:rPr lang="ru-RU" sz="1400" dirty="0" err="1" smtClean="0">
                <a:solidFill>
                  <a:schemeClr val="accent3">
                    <a:lumMod val="50000"/>
                  </a:schemeClr>
                </a:solidFill>
              </a:rPr>
              <a:t>следната</a:t>
            </a:r>
            <a:r>
              <a:rPr lang="ru-RU" sz="1400" dirty="0">
                <a:solidFill>
                  <a:schemeClr val="accent3">
                    <a:lumMod val="50000"/>
                  </a:schemeClr>
                </a:solidFill>
              </a:rPr>
              <a:t> </a:t>
            </a:r>
            <a:r>
              <a:rPr lang="ru-RU" sz="1400" dirty="0" err="1" smtClean="0">
                <a:solidFill>
                  <a:schemeClr val="accent3">
                    <a:lumMod val="50000"/>
                  </a:schemeClr>
                </a:solidFill>
              </a:rPr>
              <a:t>класификация</a:t>
            </a:r>
            <a:r>
              <a:rPr lang="ru-RU" sz="1400" dirty="0" smtClean="0">
                <a:solidFill>
                  <a:schemeClr val="accent3">
                    <a:lumMod val="50000"/>
                  </a:schemeClr>
                </a:solidFill>
              </a:rPr>
              <a:t> </a:t>
            </a:r>
            <a:r>
              <a:rPr lang="ru-RU" sz="1400" dirty="0">
                <a:solidFill>
                  <a:schemeClr val="accent3">
                    <a:lumMod val="50000"/>
                  </a:schemeClr>
                </a:solidFill>
              </a:rPr>
              <a:t>на </a:t>
            </a:r>
            <a:r>
              <a:rPr lang="ru-RU" sz="1400" dirty="0" err="1" smtClean="0">
                <a:solidFill>
                  <a:schemeClr val="accent3">
                    <a:lumMod val="50000"/>
                  </a:schemeClr>
                </a:solidFill>
              </a:rPr>
              <a:t>екосистемните</a:t>
            </a:r>
            <a:r>
              <a:rPr lang="ru-RU" sz="1400" dirty="0">
                <a:solidFill>
                  <a:schemeClr val="accent3">
                    <a:lumMod val="50000"/>
                  </a:schemeClr>
                </a:solidFill>
              </a:rPr>
              <a:t> </a:t>
            </a:r>
            <a:r>
              <a:rPr lang="ru-RU" sz="1400" dirty="0" smtClean="0">
                <a:solidFill>
                  <a:schemeClr val="accent3">
                    <a:lumMod val="50000"/>
                  </a:schemeClr>
                </a:solidFill>
              </a:rPr>
              <a:t>услуги:</a:t>
            </a:r>
            <a:br>
              <a:rPr lang="ru-RU" sz="1400" dirty="0" smtClean="0">
                <a:solidFill>
                  <a:schemeClr val="accent3">
                    <a:lumMod val="50000"/>
                  </a:schemeClr>
                </a:solidFill>
              </a:rPr>
            </a:br>
            <a:r>
              <a:rPr lang="ru-RU" sz="1400" dirty="0">
                <a:solidFill>
                  <a:schemeClr val="accent3">
                    <a:lumMod val="50000"/>
                  </a:schemeClr>
                </a:solidFill>
              </a:rPr>
              <a:t/>
            </a:r>
            <a:br>
              <a:rPr lang="ru-RU" sz="1400" dirty="0">
                <a:solidFill>
                  <a:schemeClr val="accent3">
                    <a:lumMod val="50000"/>
                  </a:schemeClr>
                </a:solidFill>
              </a:rPr>
            </a:br>
            <a:r>
              <a:rPr lang="ru-RU" sz="1400" dirty="0">
                <a:solidFill>
                  <a:schemeClr val="accent3">
                    <a:lumMod val="50000"/>
                  </a:schemeClr>
                </a:solidFill>
              </a:rPr>
              <a:t>• </a:t>
            </a:r>
            <a:r>
              <a:rPr lang="ru-RU" sz="1400" b="1" dirty="0" err="1">
                <a:solidFill>
                  <a:schemeClr val="accent3">
                    <a:lumMod val="50000"/>
                  </a:schemeClr>
                </a:solidFill>
              </a:rPr>
              <a:t>Материални</a:t>
            </a:r>
            <a:r>
              <a:rPr lang="ru-RU" sz="1400" b="1" dirty="0">
                <a:solidFill>
                  <a:schemeClr val="accent3">
                    <a:lumMod val="50000"/>
                  </a:schemeClr>
                </a:solidFill>
              </a:rPr>
              <a:t> услуги</a:t>
            </a:r>
            <a:r>
              <a:rPr lang="ru-RU" sz="1400" dirty="0">
                <a:solidFill>
                  <a:schemeClr val="accent3">
                    <a:lumMod val="50000"/>
                  </a:schemeClr>
                </a:solidFill>
              </a:rPr>
              <a:t>: </a:t>
            </a:r>
            <a:r>
              <a:rPr lang="ru-RU" sz="1400" dirty="0" err="1">
                <a:solidFill>
                  <a:schemeClr val="accent3">
                    <a:lumMod val="50000"/>
                  </a:schemeClr>
                </a:solidFill>
              </a:rPr>
              <a:t>храна</a:t>
            </a:r>
            <a:r>
              <a:rPr lang="ru-RU" sz="1400" dirty="0">
                <a:solidFill>
                  <a:schemeClr val="accent3">
                    <a:lumMod val="50000"/>
                  </a:schemeClr>
                </a:solidFill>
              </a:rPr>
              <a:t>, </a:t>
            </a:r>
            <a:r>
              <a:rPr lang="ru-RU" sz="1400" dirty="0" err="1">
                <a:solidFill>
                  <a:schemeClr val="accent3">
                    <a:lumMod val="50000"/>
                  </a:schemeClr>
                </a:solidFill>
              </a:rPr>
              <a:t>влакна</a:t>
            </a:r>
            <a:r>
              <a:rPr lang="ru-RU" sz="1400" dirty="0">
                <a:solidFill>
                  <a:schemeClr val="accent3">
                    <a:lumMod val="50000"/>
                  </a:schemeClr>
                </a:solidFill>
              </a:rPr>
              <a:t>, </a:t>
            </a:r>
            <a:r>
              <a:rPr lang="ru-RU" sz="1400" dirty="0" err="1">
                <a:solidFill>
                  <a:schemeClr val="accent3">
                    <a:lumMod val="50000"/>
                  </a:schemeClr>
                </a:solidFill>
              </a:rPr>
              <a:t>горива</a:t>
            </a:r>
            <a:r>
              <a:rPr lang="ru-RU" sz="1400" dirty="0">
                <a:solidFill>
                  <a:schemeClr val="accent3">
                    <a:lumMod val="50000"/>
                  </a:schemeClr>
                </a:solidFill>
              </a:rPr>
              <a:t>, </a:t>
            </a:r>
            <a:r>
              <a:rPr lang="ru-RU" sz="1400" dirty="0" err="1" smtClean="0">
                <a:solidFill>
                  <a:schemeClr val="accent3">
                    <a:lumMod val="50000"/>
                  </a:schemeClr>
                </a:solidFill>
              </a:rPr>
              <a:t>генетични</a:t>
            </a:r>
            <a:r>
              <a:rPr lang="ru-RU" sz="1400" dirty="0" smtClean="0">
                <a:solidFill>
                  <a:schemeClr val="accent3">
                    <a:lumMod val="50000"/>
                  </a:schemeClr>
                </a:solidFill>
              </a:rPr>
              <a:t> </a:t>
            </a:r>
            <a:r>
              <a:rPr lang="ru-RU" sz="1400" dirty="0" err="1">
                <a:solidFill>
                  <a:schemeClr val="accent3">
                    <a:lumMod val="50000"/>
                  </a:schemeClr>
                </a:solidFill>
              </a:rPr>
              <a:t>ресурси</a:t>
            </a:r>
            <a:r>
              <a:rPr lang="ru-RU" sz="1400" dirty="0">
                <a:solidFill>
                  <a:schemeClr val="accent3">
                    <a:lumMod val="50000"/>
                  </a:schemeClr>
                </a:solidFill>
              </a:rPr>
              <a:t>, </a:t>
            </a:r>
            <a:r>
              <a:rPr lang="ru-RU" sz="1400" dirty="0" err="1">
                <a:solidFill>
                  <a:schemeClr val="accent3">
                    <a:lumMod val="50000"/>
                  </a:schemeClr>
                </a:solidFill>
              </a:rPr>
              <a:t>суровини</a:t>
            </a:r>
            <a:r>
              <a:rPr lang="ru-RU" sz="1400" dirty="0">
                <a:solidFill>
                  <a:schemeClr val="accent3">
                    <a:lumMod val="50000"/>
                  </a:schemeClr>
                </a:solidFill>
              </a:rPr>
              <a:t> за </a:t>
            </a:r>
            <a:r>
              <a:rPr lang="ru-RU" sz="1400" dirty="0" err="1">
                <a:solidFill>
                  <a:schemeClr val="accent3">
                    <a:lumMod val="50000"/>
                  </a:schemeClr>
                </a:solidFill>
              </a:rPr>
              <a:t>биохимичната</a:t>
            </a:r>
            <a:r>
              <a:rPr lang="ru-RU" sz="1400" dirty="0">
                <a:solidFill>
                  <a:schemeClr val="accent3">
                    <a:lumMod val="50000"/>
                  </a:schemeClr>
                </a:solidFill>
              </a:rPr>
              <a:t> и </a:t>
            </a:r>
            <a:r>
              <a:rPr lang="ru-RU" sz="1400" dirty="0" err="1" smtClean="0">
                <a:solidFill>
                  <a:schemeClr val="accent3">
                    <a:lumMod val="50000"/>
                  </a:schemeClr>
                </a:solidFill>
              </a:rPr>
              <a:t>фармацевтична</a:t>
            </a:r>
            <a:r>
              <a:rPr lang="ru-RU" sz="1400" dirty="0" smtClean="0">
                <a:solidFill>
                  <a:schemeClr val="accent3">
                    <a:lumMod val="50000"/>
                  </a:schemeClr>
                </a:solidFill>
              </a:rPr>
              <a:t> </a:t>
            </a:r>
            <a:r>
              <a:rPr lang="ru-RU" sz="1400" dirty="0">
                <a:solidFill>
                  <a:schemeClr val="accent3">
                    <a:lumMod val="50000"/>
                  </a:schemeClr>
                </a:solidFill>
              </a:rPr>
              <a:t>индустрия, </a:t>
            </a:r>
            <a:r>
              <a:rPr lang="ru-RU" sz="1400" dirty="0" err="1">
                <a:solidFill>
                  <a:schemeClr val="accent3">
                    <a:lumMod val="50000"/>
                  </a:schemeClr>
                </a:solidFill>
              </a:rPr>
              <a:t>хомеопатична</a:t>
            </a:r>
            <a:r>
              <a:rPr lang="ru-RU" sz="1400" dirty="0">
                <a:solidFill>
                  <a:schemeClr val="accent3">
                    <a:lumMod val="50000"/>
                  </a:schemeClr>
                </a:solidFill>
              </a:rPr>
              <a:t> медицина, </a:t>
            </a:r>
            <a:r>
              <a:rPr lang="ru-RU" sz="1400" dirty="0" err="1" smtClean="0">
                <a:solidFill>
                  <a:schemeClr val="accent3">
                    <a:lumMod val="50000"/>
                  </a:schemeClr>
                </a:solidFill>
              </a:rPr>
              <a:t>прясна</a:t>
            </a:r>
            <a:r>
              <a:rPr lang="ru-RU" sz="1400" dirty="0" smtClean="0">
                <a:solidFill>
                  <a:schemeClr val="accent3">
                    <a:lumMod val="50000"/>
                  </a:schemeClr>
                </a:solidFill>
              </a:rPr>
              <a:t> </a:t>
            </a:r>
            <a:r>
              <a:rPr lang="ru-RU" sz="1400" dirty="0">
                <a:solidFill>
                  <a:schemeClr val="accent3">
                    <a:lumMod val="50000"/>
                  </a:schemeClr>
                </a:solidFill>
              </a:rPr>
              <a:t>вода</a:t>
            </a:r>
            <a:r>
              <a:rPr lang="ru-RU" sz="1400" dirty="0" smtClean="0">
                <a:solidFill>
                  <a:schemeClr val="accent3">
                    <a:lumMod val="50000"/>
                  </a:schemeClr>
                </a:solidFill>
              </a:rPr>
              <a:t>;</a:t>
            </a:r>
            <a:br>
              <a:rPr lang="ru-RU" sz="1400" dirty="0" smtClean="0">
                <a:solidFill>
                  <a:schemeClr val="accent3">
                    <a:lumMod val="50000"/>
                  </a:schemeClr>
                </a:solidFill>
              </a:rPr>
            </a:br>
            <a:r>
              <a:rPr lang="ru-RU" sz="1400" dirty="0">
                <a:solidFill>
                  <a:schemeClr val="accent3">
                    <a:lumMod val="50000"/>
                  </a:schemeClr>
                </a:solidFill>
              </a:rPr>
              <a:t/>
            </a:r>
            <a:br>
              <a:rPr lang="ru-RU" sz="1400" dirty="0">
                <a:solidFill>
                  <a:schemeClr val="accent3">
                    <a:lumMod val="50000"/>
                  </a:schemeClr>
                </a:solidFill>
              </a:rPr>
            </a:br>
            <a:r>
              <a:rPr lang="ru-RU" sz="1400" dirty="0" err="1">
                <a:solidFill>
                  <a:schemeClr val="accent3">
                    <a:lumMod val="50000"/>
                  </a:schemeClr>
                </a:solidFill>
              </a:rPr>
              <a:t>Пречистването</a:t>
            </a:r>
            <a:r>
              <a:rPr lang="ru-RU" sz="1400" dirty="0">
                <a:solidFill>
                  <a:schemeClr val="accent3">
                    <a:lumMod val="50000"/>
                  </a:schemeClr>
                </a:solidFill>
              </a:rPr>
              <a:t> на </a:t>
            </a:r>
            <a:r>
              <a:rPr lang="ru-RU" sz="1400" dirty="0" err="1">
                <a:solidFill>
                  <a:schemeClr val="accent3">
                    <a:lumMod val="50000"/>
                  </a:schemeClr>
                </a:solidFill>
              </a:rPr>
              <a:t>водата</a:t>
            </a:r>
            <a:r>
              <a:rPr lang="ru-RU" sz="1400" dirty="0">
                <a:solidFill>
                  <a:schemeClr val="accent3">
                    <a:lumMod val="50000"/>
                  </a:schemeClr>
                </a:solidFill>
              </a:rPr>
              <a:t> и </a:t>
            </a:r>
            <a:r>
              <a:rPr lang="ru-RU" sz="1400" dirty="0" err="1">
                <a:solidFill>
                  <a:schemeClr val="accent3">
                    <a:lumMod val="50000"/>
                  </a:schemeClr>
                </a:solidFill>
              </a:rPr>
              <a:t>водоснабдяването</a:t>
            </a:r>
            <a:r>
              <a:rPr lang="ru-RU" sz="1400" dirty="0">
                <a:solidFill>
                  <a:schemeClr val="accent3">
                    <a:lumMod val="50000"/>
                  </a:schemeClr>
                </a:solidFill>
              </a:rPr>
              <a:t> </a:t>
            </a:r>
            <a:r>
              <a:rPr lang="ru-RU" sz="1400" dirty="0" err="1">
                <a:solidFill>
                  <a:schemeClr val="accent3">
                    <a:lumMod val="50000"/>
                  </a:schemeClr>
                </a:solidFill>
              </a:rPr>
              <a:t>са</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err="1" smtClean="0">
                <a:solidFill>
                  <a:schemeClr val="accent3">
                    <a:lumMod val="50000"/>
                  </a:schemeClr>
                </a:solidFill>
              </a:rPr>
              <a:t>важни</a:t>
            </a:r>
            <a:r>
              <a:rPr lang="ru-RU" sz="1400" dirty="0" smtClean="0">
                <a:solidFill>
                  <a:schemeClr val="accent3">
                    <a:lumMod val="50000"/>
                  </a:schemeClr>
                </a:solidFill>
              </a:rPr>
              <a:t> </a:t>
            </a:r>
            <a:r>
              <a:rPr lang="ru-RU" sz="1400" dirty="0" err="1">
                <a:solidFill>
                  <a:schemeClr val="accent3">
                    <a:lumMod val="50000"/>
                  </a:schemeClr>
                </a:solidFill>
              </a:rPr>
              <a:t>екосистемни</a:t>
            </a:r>
            <a:r>
              <a:rPr lang="ru-RU" sz="1400" dirty="0">
                <a:solidFill>
                  <a:schemeClr val="accent3">
                    <a:lumMod val="50000"/>
                  </a:schemeClr>
                </a:solidFill>
              </a:rPr>
              <a:t> услуги, </a:t>
            </a:r>
            <a:r>
              <a:rPr lang="ru-RU" sz="1400" dirty="0" err="1">
                <a:solidFill>
                  <a:schemeClr val="accent3">
                    <a:lumMod val="50000"/>
                  </a:schemeClr>
                </a:solidFill>
              </a:rPr>
              <a:t>които</a:t>
            </a:r>
            <a:r>
              <a:rPr lang="ru-RU" sz="1400" dirty="0">
                <a:solidFill>
                  <a:schemeClr val="accent3">
                    <a:lumMod val="50000"/>
                  </a:schemeClr>
                </a:solidFill>
              </a:rPr>
              <a:t> се предоставят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от </a:t>
            </a:r>
            <a:r>
              <a:rPr lang="ru-RU" sz="1400" dirty="0" err="1">
                <a:solidFill>
                  <a:schemeClr val="accent3">
                    <a:lumMod val="50000"/>
                  </a:schemeClr>
                </a:solidFill>
              </a:rPr>
              <a:t>природните</a:t>
            </a:r>
            <a:r>
              <a:rPr lang="ru-RU" sz="1400" dirty="0">
                <a:solidFill>
                  <a:schemeClr val="accent3">
                    <a:lumMod val="50000"/>
                  </a:schemeClr>
                </a:solidFill>
              </a:rPr>
              <a:t> </a:t>
            </a:r>
            <a:r>
              <a:rPr lang="ru-RU" sz="1400" dirty="0" err="1">
                <a:solidFill>
                  <a:schemeClr val="accent3">
                    <a:lumMod val="50000"/>
                  </a:schemeClr>
                </a:solidFill>
              </a:rPr>
              <a:t>екосистеми</a:t>
            </a:r>
            <a:r>
              <a:rPr lang="ru-RU" sz="1400" dirty="0">
                <a:solidFill>
                  <a:schemeClr val="accent3">
                    <a:lumMod val="50000"/>
                  </a:schemeClr>
                </a:solidFill>
              </a:rPr>
              <a:t>, </a:t>
            </a:r>
            <a:r>
              <a:rPr lang="ru-RU" sz="1400" dirty="0" err="1">
                <a:solidFill>
                  <a:schemeClr val="accent3">
                    <a:lumMod val="50000"/>
                  </a:schemeClr>
                </a:solidFill>
              </a:rPr>
              <a:t>включително</a:t>
            </a:r>
            <a:r>
              <a:rPr lang="ru-RU" sz="1400" dirty="0">
                <a:solidFill>
                  <a:schemeClr val="accent3">
                    <a:lumMod val="50000"/>
                  </a:schemeClr>
                </a:solidFill>
              </a:rPr>
              <a:t> от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err="1" smtClean="0">
                <a:solidFill>
                  <a:schemeClr val="accent3">
                    <a:lumMod val="50000"/>
                  </a:schemeClr>
                </a:solidFill>
              </a:rPr>
              <a:t>защитени</a:t>
            </a:r>
            <a:r>
              <a:rPr lang="ru-RU" sz="1400" dirty="0" smtClean="0">
                <a:solidFill>
                  <a:schemeClr val="accent3">
                    <a:lumMod val="50000"/>
                  </a:schemeClr>
                </a:solidFill>
              </a:rPr>
              <a:t> </a:t>
            </a:r>
            <a:r>
              <a:rPr lang="ru-RU" sz="1400" dirty="0" err="1">
                <a:solidFill>
                  <a:schemeClr val="accent3">
                    <a:lumMod val="50000"/>
                  </a:schemeClr>
                </a:solidFill>
              </a:rPr>
              <a:t>зони</a:t>
            </a:r>
            <a:r>
              <a:rPr lang="ru-RU" sz="1400" dirty="0">
                <a:solidFill>
                  <a:schemeClr val="accent3">
                    <a:lumMod val="50000"/>
                  </a:schemeClr>
                </a:solidFill>
              </a:rPr>
              <a:t> </a:t>
            </a:r>
            <a:r>
              <a:rPr lang="ru-RU" sz="1400" dirty="0" err="1">
                <a:solidFill>
                  <a:schemeClr val="accent3">
                    <a:lumMod val="50000"/>
                  </a:schemeClr>
                </a:solidFill>
              </a:rPr>
              <a:t>като</a:t>
            </a:r>
            <a:r>
              <a:rPr lang="ru-RU" sz="1400" dirty="0">
                <a:solidFill>
                  <a:schemeClr val="accent3">
                    <a:lumMod val="50000"/>
                  </a:schemeClr>
                </a:solidFill>
              </a:rPr>
              <a:t> </a:t>
            </a:r>
            <a:r>
              <a:rPr lang="ru-RU" sz="1400" dirty="0" err="1">
                <a:solidFill>
                  <a:schemeClr val="accent3">
                    <a:lumMod val="50000"/>
                  </a:schemeClr>
                </a:solidFill>
              </a:rPr>
              <a:t>тези</a:t>
            </a:r>
            <a:r>
              <a:rPr lang="ru-RU" sz="1400" dirty="0">
                <a:solidFill>
                  <a:schemeClr val="accent3">
                    <a:lumMod val="50000"/>
                  </a:schemeClr>
                </a:solidFill>
              </a:rPr>
              <a:t> по Натура 2000. </a:t>
            </a:r>
            <a:r>
              <a:rPr lang="ru-RU" sz="1400" dirty="0" err="1">
                <a:solidFill>
                  <a:schemeClr val="accent3">
                    <a:lumMod val="50000"/>
                  </a:schemeClr>
                </a:solidFill>
              </a:rPr>
              <a:t>Редица</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err="1" smtClean="0">
                <a:solidFill>
                  <a:schemeClr val="accent3">
                    <a:lumMod val="50000"/>
                  </a:schemeClr>
                </a:solidFill>
              </a:rPr>
              <a:t>големи</a:t>
            </a:r>
            <a:r>
              <a:rPr lang="ru-RU" sz="1400" dirty="0" smtClean="0">
                <a:solidFill>
                  <a:schemeClr val="accent3">
                    <a:lumMod val="50000"/>
                  </a:schemeClr>
                </a:solidFill>
              </a:rPr>
              <a:t> </a:t>
            </a:r>
            <a:r>
              <a:rPr lang="ru-RU" sz="1400" dirty="0">
                <a:solidFill>
                  <a:schemeClr val="accent3">
                    <a:lumMod val="50000"/>
                  </a:schemeClr>
                </a:solidFill>
              </a:rPr>
              <a:t>европейски </a:t>
            </a:r>
            <a:r>
              <a:rPr lang="ru-RU" sz="1400" dirty="0" err="1">
                <a:solidFill>
                  <a:schemeClr val="accent3">
                    <a:lumMod val="50000"/>
                  </a:schemeClr>
                </a:solidFill>
              </a:rPr>
              <a:t>градове</a:t>
            </a:r>
            <a:r>
              <a:rPr lang="ru-RU" sz="1400" dirty="0">
                <a:solidFill>
                  <a:schemeClr val="accent3">
                    <a:lumMod val="50000"/>
                  </a:schemeClr>
                </a:solidFill>
              </a:rPr>
              <a:t>, </a:t>
            </a:r>
            <a:r>
              <a:rPr lang="ru-RU" sz="1400" dirty="0" err="1">
                <a:solidFill>
                  <a:schemeClr val="accent3">
                    <a:lumMod val="50000"/>
                  </a:schemeClr>
                </a:solidFill>
              </a:rPr>
              <a:t>включително</a:t>
            </a:r>
            <a:r>
              <a:rPr lang="ru-RU" sz="1400" dirty="0">
                <a:solidFill>
                  <a:schemeClr val="accent3">
                    <a:lumMod val="50000"/>
                  </a:schemeClr>
                </a:solidFill>
              </a:rPr>
              <a:t> Мюнхен,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Берлин</a:t>
            </a:r>
            <a:r>
              <a:rPr lang="ru-RU" sz="1400" dirty="0">
                <a:solidFill>
                  <a:schemeClr val="accent3">
                    <a:lumMod val="50000"/>
                  </a:schemeClr>
                </a:solidFill>
              </a:rPr>
              <a:t>, </a:t>
            </a:r>
            <a:r>
              <a:rPr lang="ru-RU" sz="1400" dirty="0" err="1">
                <a:solidFill>
                  <a:schemeClr val="accent3">
                    <a:lumMod val="50000"/>
                  </a:schemeClr>
                </a:solidFill>
              </a:rPr>
              <a:t>Виена</a:t>
            </a:r>
            <a:r>
              <a:rPr lang="ru-RU" sz="1400" dirty="0">
                <a:solidFill>
                  <a:schemeClr val="accent3">
                    <a:lumMod val="50000"/>
                  </a:schemeClr>
                </a:solidFill>
              </a:rPr>
              <a:t>, Осло, Мадрид, София, Рим и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Барселона</a:t>
            </a:r>
            <a:r>
              <a:rPr lang="ru-RU" sz="1400" dirty="0">
                <a:solidFill>
                  <a:schemeClr val="accent3">
                    <a:lumMod val="50000"/>
                  </a:schemeClr>
                </a:solidFill>
              </a:rPr>
              <a:t>, се </a:t>
            </a:r>
            <a:r>
              <a:rPr lang="ru-RU" sz="1400" dirty="0" err="1">
                <a:solidFill>
                  <a:schemeClr val="accent3">
                    <a:lumMod val="50000"/>
                  </a:schemeClr>
                </a:solidFill>
              </a:rPr>
              <a:t>радват</a:t>
            </a:r>
            <a:r>
              <a:rPr lang="ru-RU" sz="1400" dirty="0">
                <a:solidFill>
                  <a:schemeClr val="accent3">
                    <a:lumMod val="50000"/>
                  </a:schemeClr>
                </a:solidFill>
              </a:rPr>
              <a:t> на </a:t>
            </a:r>
            <a:r>
              <a:rPr lang="ru-RU" sz="1400" dirty="0" err="1">
                <a:solidFill>
                  <a:schemeClr val="accent3">
                    <a:lumMod val="50000"/>
                  </a:schemeClr>
                </a:solidFill>
              </a:rPr>
              <a:t>естествено</a:t>
            </a:r>
            <a:r>
              <a:rPr lang="ru-RU" sz="1400" dirty="0">
                <a:solidFill>
                  <a:schemeClr val="accent3">
                    <a:lumMod val="50000"/>
                  </a:schemeClr>
                </a:solidFill>
              </a:rPr>
              <a:t> </a:t>
            </a:r>
            <a:r>
              <a:rPr lang="ru-RU" sz="1400" dirty="0" err="1">
                <a:solidFill>
                  <a:schemeClr val="accent3">
                    <a:lumMod val="50000"/>
                  </a:schemeClr>
                </a:solidFill>
              </a:rPr>
              <a:t>филтриране</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на </a:t>
            </a:r>
            <a:r>
              <a:rPr lang="ru-RU" sz="1400" dirty="0" err="1">
                <a:solidFill>
                  <a:schemeClr val="accent3">
                    <a:lumMod val="50000"/>
                  </a:schemeClr>
                </a:solidFill>
              </a:rPr>
              <a:t>водата</a:t>
            </a:r>
            <a:r>
              <a:rPr lang="ru-RU" sz="1400" dirty="0">
                <a:solidFill>
                  <a:schemeClr val="accent3">
                    <a:lumMod val="50000"/>
                  </a:schemeClr>
                </a:solidFill>
              </a:rPr>
              <a:t> по </a:t>
            </a:r>
            <a:r>
              <a:rPr lang="ru-RU" sz="1400" dirty="0" err="1">
                <a:solidFill>
                  <a:schemeClr val="accent3">
                    <a:lumMod val="50000"/>
                  </a:schemeClr>
                </a:solidFill>
              </a:rPr>
              <a:t>различни</a:t>
            </a:r>
            <a:r>
              <a:rPr lang="ru-RU" sz="1400" dirty="0">
                <a:solidFill>
                  <a:schemeClr val="accent3">
                    <a:lumMod val="50000"/>
                  </a:schemeClr>
                </a:solidFill>
              </a:rPr>
              <a:t> начини. </a:t>
            </a:r>
            <a:r>
              <a:rPr lang="ru-RU" sz="1400" dirty="0" err="1">
                <a:solidFill>
                  <a:schemeClr val="accent3">
                    <a:lumMod val="50000"/>
                  </a:schemeClr>
                </a:solidFill>
              </a:rPr>
              <a:t>Тези</a:t>
            </a:r>
            <a:r>
              <a:rPr lang="ru-RU" sz="1400" dirty="0">
                <a:solidFill>
                  <a:schemeClr val="accent3">
                    <a:lumMod val="50000"/>
                  </a:schemeClr>
                </a:solidFill>
              </a:rPr>
              <a:t> </a:t>
            </a:r>
            <a:r>
              <a:rPr lang="ru-RU" sz="1400" dirty="0" err="1">
                <a:solidFill>
                  <a:schemeClr val="accent3">
                    <a:lumMod val="50000"/>
                  </a:schemeClr>
                </a:solidFill>
              </a:rPr>
              <a:t>общини</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err="1" smtClean="0">
                <a:solidFill>
                  <a:schemeClr val="accent3">
                    <a:lumMod val="50000"/>
                  </a:schemeClr>
                </a:solidFill>
              </a:rPr>
              <a:t>спестяват</a:t>
            </a:r>
            <a:r>
              <a:rPr lang="ru-RU" sz="1400" dirty="0" smtClean="0">
                <a:solidFill>
                  <a:schemeClr val="accent3">
                    <a:lumMod val="50000"/>
                  </a:schemeClr>
                </a:solidFill>
              </a:rPr>
              <a:t> </a:t>
            </a:r>
            <a:r>
              <a:rPr lang="ru-RU" sz="1400" dirty="0">
                <a:solidFill>
                  <a:schemeClr val="accent3">
                    <a:lumMod val="50000"/>
                  </a:schemeClr>
                </a:solidFill>
              </a:rPr>
              <a:t>пари от </a:t>
            </a:r>
            <a:r>
              <a:rPr lang="ru-RU" sz="1400" dirty="0" err="1">
                <a:solidFill>
                  <a:schemeClr val="accent3">
                    <a:lumMod val="50000"/>
                  </a:schemeClr>
                </a:solidFill>
              </a:rPr>
              <a:t>пречистване</a:t>
            </a:r>
            <a:r>
              <a:rPr lang="ru-RU" sz="1400" dirty="0">
                <a:solidFill>
                  <a:schemeClr val="accent3">
                    <a:lumMod val="50000"/>
                  </a:schemeClr>
                </a:solidFill>
              </a:rPr>
              <a:t> на </a:t>
            </a:r>
            <a:r>
              <a:rPr lang="ru-RU" sz="1400" dirty="0" err="1">
                <a:solidFill>
                  <a:schemeClr val="accent3">
                    <a:lumMod val="50000"/>
                  </a:schemeClr>
                </a:solidFill>
              </a:rPr>
              <a:t>водата</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благодарение </a:t>
            </a:r>
            <a:r>
              <a:rPr lang="ru-RU" sz="1400" dirty="0">
                <a:solidFill>
                  <a:schemeClr val="accent3">
                    <a:lumMod val="50000"/>
                  </a:schemeClr>
                </a:solidFill>
              </a:rPr>
              <a:t>на </a:t>
            </a:r>
            <a:r>
              <a:rPr lang="ru-RU" sz="1400" dirty="0" err="1">
                <a:solidFill>
                  <a:schemeClr val="accent3">
                    <a:lumMod val="50000"/>
                  </a:schemeClr>
                </a:solidFill>
              </a:rPr>
              <a:t>естественото</a:t>
            </a:r>
            <a:r>
              <a:rPr lang="ru-RU" sz="1400" dirty="0">
                <a:solidFill>
                  <a:schemeClr val="accent3">
                    <a:lumMod val="50000"/>
                  </a:schemeClr>
                </a:solidFill>
              </a:rPr>
              <a:t> </a:t>
            </a:r>
            <a:r>
              <a:rPr lang="ru-RU" sz="1400" dirty="0" err="1">
                <a:solidFill>
                  <a:schemeClr val="accent3">
                    <a:lumMod val="50000"/>
                  </a:schemeClr>
                </a:solidFill>
              </a:rPr>
              <a:t>пречистване</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от </a:t>
            </a:r>
            <a:r>
              <a:rPr lang="ru-RU" sz="1400" dirty="0" err="1">
                <a:solidFill>
                  <a:schemeClr val="accent3">
                    <a:lumMod val="50000"/>
                  </a:schemeClr>
                </a:solidFill>
              </a:rPr>
              <a:t>екосистемите</a:t>
            </a:r>
            <a:r>
              <a:rPr lang="ru-RU" sz="1400" dirty="0">
                <a:solidFill>
                  <a:schemeClr val="accent3">
                    <a:lumMod val="50000"/>
                  </a:schemeClr>
                </a:solidFill>
              </a:rPr>
              <a:t>. </a:t>
            </a:r>
            <a:endParaRPr lang="bg-BG" sz="1400" dirty="0">
              <a:solidFill>
                <a:schemeClr val="accent3">
                  <a:lumMod val="50000"/>
                </a:schemeClr>
              </a:solidFill>
            </a:endParaRPr>
          </a:p>
        </p:txBody>
      </p:sp>
      <p:sp>
        <p:nvSpPr>
          <p:cNvPr id="3" name="Текстово поле 2"/>
          <p:cNvSpPr txBox="1"/>
          <p:nvPr/>
        </p:nvSpPr>
        <p:spPr>
          <a:xfrm>
            <a:off x="4773336" y="7938"/>
            <a:ext cx="2306972" cy="461665"/>
          </a:xfrm>
          <a:prstGeom prst="rect">
            <a:avLst/>
          </a:prstGeom>
          <a:noFill/>
        </p:spPr>
        <p:txBody>
          <a:bodyPr wrap="square" rtlCol="0">
            <a:spAutoFit/>
          </a:bodyPr>
          <a:lstStyle/>
          <a:p>
            <a:r>
              <a:rPr lang="bg-BG" sz="2400" dirty="0">
                <a:solidFill>
                  <a:schemeClr val="accent1"/>
                </a:solidFill>
              </a:rPr>
              <a:t>Натура 2000</a:t>
            </a:r>
            <a:endParaRPr lang="bg-BG" sz="2400" dirty="0"/>
          </a:p>
        </p:txBody>
      </p:sp>
      <p:pic>
        <p:nvPicPr>
          <p:cNvPr id="2050" name="Picture 2" descr="Пречистване от тежки метали чрез биосорбци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2176" y="2510212"/>
            <a:ext cx="3244347" cy="2154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607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684723" y="801542"/>
            <a:ext cx="7754602" cy="1727806"/>
          </a:xfrm>
        </p:spPr>
        <p:txBody>
          <a:bodyPr/>
          <a:lstStyle/>
          <a:p>
            <a:pPr algn="l"/>
            <a:r>
              <a:rPr lang="ru-RU" sz="1400" dirty="0" err="1">
                <a:solidFill>
                  <a:srgbClr val="FF6700">
                    <a:lumMod val="50000"/>
                  </a:srgbClr>
                </a:solidFill>
              </a:rPr>
              <a:t>Земеделските</a:t>
            </a:r>
            <a:r>
              <a:rPr lang="ru-RU" sz="1400" dirty="0">
                <a:solidFill>
                  <a:srgbClr val="FF6700">
                    <a:lumMod val="50000"/>
                  </a:srgbClr>
                </a:solidFill>
              </a:rPr>
              <a:t> </a:t>
            </a:r>
            <a:r>
              <a:rPr lang="ru-RU" sz="1400" dirty="0" err="1">
                <a:solidFill>
                  <a:srgbClr val="FF6700">
                    <a:lumMod val="50000"/>
                  </a:srgbClr>
                </a:solidFill>
              </a:rPr>
              <a:t>екосистеми</a:t>
            </a:r>
            <a:r>
              <a:rPr lang="ru-RU" sz="1400" dirty="0">
                <a:solidFill>
                  <a:srgbClr val="FF6700">
                    <a:lumMod val="50000"/>
                  </a:srgbClr>
                </a:solidFill>
              </a:rPr>
              <a:t> </a:t>
            </a:r>
            <a:r>
              <a:rPr lang="ru-RU" sz="1400" dirty="0" err="1">
                <a:solidFill>
                  <a:srgbClr val="FF6700">
                    <a:lumMod val="50000"/>
                  </a:srgbClr>
                </a:solidFill>
              </a:rPr>
              <a:t>представляват</a:t>
            </a:r>
            <a:r>
              <a:rPr lang="ru-RU" sz="1400" dirty="0">
                <a:solidFill>
                  <a:srgbClr val="FF6700">
                    <a:lumMod val="50000"/>
                  </a:srgbClr>
                </a:solidFill>
              </a:rPr>
              <a:t> 38% </a:t>
            </a:r>
            <a:r>
              <a:rPr lang="ru-RU" sz="1400" dirty="0" smtClean="0">
                <a:solidFill>
                  <a:srgbClr val="FF6700">
                    <a:lumMod val="50000"/>
                  </a:srgbClr>
                </a:solidFill>
              </a:rPr>
              <a:t>от </a:t>
            </a:r>
            <a:r>
              <a:rPr lang="ru-RU" sz="1400" dirty="0" err="1" smtClean="0">
                <a:solidFill>
                  <a:srgbClr val="FF6700">
                    <a:lumMod val="50000"/>
                  </a:srgbClr>
                </a:solidFill>
              </a:rPr>
              <a:t>повърхността</a:t>
            </a:r>
            <a:r>
              <a:rPr lang="ru-RU" sz="1400" dirty="0" smtClean="0">
                <a:solidFill>
                  <a:srgbClr val="FF6700">
                    <a:lumMod val="50000"/>
                  </a:srgbClr>
                </a:solidFill>
              </a:rPr>
              <a:t> </a:t>
            </a:r>
            <a:r>
              <a:rPr lang="ru-RU" sz="1400" dirty="0">
                <a:solidFill>
                  <a:srgbClr val="FF6700">
                    <a:lumMod val="50000"/>
                  </a:srgbClr>
                </a:solidFill>
              </a:rPr>
              <a:t>на </a:t>
            </a:r>
            <a:r>
              <a:rPr lang="ru-RU" sz="1400" dirty="0" err="1">
                <a:solidFill>
                  <a:srgbClr val="FF6700">
                    <a:lumMod val="50000"/>
                  </a:srgbClr>
                </a:solidFill>
              </a:rPr>
              <a:t>зоните</a:t>
            </a:r>
            <a:r>
              <a:rPr lang="ru-RU" sz="1400" dirty="0">
                <a:solidFill>
                  <a:srgbClr val="FF6700">
                    <a:lumMod val="50000"/>
                  </a:srgbClr>
                </a:solidFill>
              </a:rPr>
              <a:t> по Натура 2000 в ЕС.  </a:t>
            </a:r>
            <a:r>
              <a:rPr lang="ru-RU" sz="1400" dirty="0" err="1" smtClean="0">
                <a:solidFill>
                  <a:srgbClr val="FF6700">
                    <a:lumMod val="50000"/>
                  </a:srgbClr>
                </a:solidFill>
              </a:rPr>
              <a:t>Земеделието</a:t>
            </a:r>
            <a:r>
              <a:rPr lang="ru-RU" sz="1400" dirty="0" smtClean="0">
                <a:solidFill>
                  <a:srgbClr val="FF6700">
                    <a:lumMod val="50000"/>
                  </a:srgbClr>
                </a:solidFill>
              </a:rPr>
              <a:t> </a:t>
            </a:r>
            <a:r>
              <a:rPr lang="ru-RU" sz="1400" dirty="0">
                <a:solidFill>
                  <a:srgbClr val="FF6700">
                    <a:lumMod val="50000"/>
                  </a:srgbClr>
                </a:solidFill>
              </a:rPr>
              <a:t>с </a:t>
            </a:r>
            <a:r>
              <a:rPr lang="ru-RU" sz="1400" dirty="0" err="1">
                <a:solidFill>
                  <a:srgbClr val="FF6700">
                    <a:lumMod val="50000"/>
                  </a:srgbClr>
                </a:solidFill>
              </a:rPr>
              <a:t>висока</a:t>
            </a:r>
            <a:r>
              <a:rPr lang="ru-RU" sz="1400" dirty="0">
                <a:solidFill>
                  <a:srgbClr val="FF6700">
                    <a:lumMod val="50000"/>
                  </a:srgbClr>
                </a:solidFill>
              </a:rPr>
              <a:t> </a:t>
            </a:r>
            <a:r>
              <a:rPr lang="ru-RU" sz="1400" dirty="0" err="1">
                <a:solidFill>
                  <a:srgbClr val="FF6700">
                    <a:lumMod val="50000"/>
                  </a:srgbClr>
                </a:solidFill>
              </a:rPr>
              <a:t>природна</a:t>
            </a:r>
            <a:r>
              <a:rPr lang="ru-RU" sz="1400" dirty="0">
                <a:solidFill>
                  <a:srgbClr val="FF6700">
                    <a:lumMod val="50000"/>
                  </a:srgbClr>
                </a:solidFill>
              </a:rPr>
              <a:t> </a:t>
            </a:r>
            <a:r>
              <a:rPr lang="ru-RU" sz="1400" dirty="0" err="1">
                <a:solidFill>
                  <a:srgbClr val="FF6700">
                    <a:lumMod val="50000"/>
                  </a:srgbClr>
                </a:solidFill>
              </a:rPr>
              <a:t>стойност</a:t>
            </a:r>
            <a:r>
              <a:rPr lang="ru-RU" sz="1400" dirty="0">
                <a:solidFill>
                  <a:srgbClr val="FF6700">
                    <a:lumMod val="50000"/>
                  </a:srgbClr>
                </a:solidFill>
              </a:rPr>
              <a:t> </a:t>
            </a:r>
            <a:r>
              <a:rPr lang="ru-RU" sz="1400" dirty="0" err="1">
                <a:solidFill>
                  <a:srgbClr val="FF6700">
                    <a:lumMod val="50000"/>
                  </a:srgbClr>
                </a:solidFill>
              </a:rPr>
              <a:t>може</a:t>
            </a:r>
            <a:r>
              <a:rPr lang="ru-RU" sz="1400" dirty="0">
                <a:solidFill>
                  <a:srgbClr val="FF6700">
                    <a:lumMod val="50000"/>
                  </a:srgbClr>
                </a:solidFill>
              </a:rPr>
              <a:t> </a:t>
            </a:r>
            <a:r>
              <a:rPr lang="ru-RU" sz="1400" dirty="0" smtClean="0">
                <a:solidFill>
                  <a:srgbClr val="FF6700">
                    <a:lumMod val="50000"/>
                  </a:srgbClr>
                </a:solidFill>
              </a:rPr>
              <a:t>да предложи </a:t>
            </a:r>
            <a:r>
              <a:rPr lang="ru-RU" sz="1400" dirty="0" err="1">
                <a:solidFill>
                  <a:srgbClr val="FF6700">
                    <a:lumMod val="50000"/>
                  </a:srgbClr>
                </a:solidFill>
              </a:rPr>
              <a:t>значителни</a:t>
            </a:r>
            <a:r>
              <a:rPr lang="ru-RU" sz="1400" dirty="0">
                <a:solidFill>
                  <a:srgbClr val="FF6700">
                    <a:lumMod val="50000"/>
                  </a:srgbClr>
                </a:solidFill>
              </a:rPr>
              <a:t> ползи за </a:t>
            </a:r>
            <a:r>
              <a:rPr lang="ru-RU" sz="1400" dirty="0" err="1" smtClean="0">
                <a:solidFill>
                  <a:srgbClr val="FF6700">
                    <a:lumMod val="50000"/>
                  </a:srgbClr>
                </a:solidFill>
              </a:rPr>
              <a:t>биологичното</a:t>
            </a:r>
            <a:r>
              <a:rPr lang="ru-RU" sz="1400" dirty="0" smtClean="0">
                <a:solidFill>
                  <a:srgbClr val="FF6700">
                    <a:lumMod val="50000"/>
                  </a:srgbClr>
                </a:solidFill>
              </a:rPr>
              <a:t> разнообразие</a:t>
            </a:r>
            <a:r>
              <a:rPr lang="ru-RU" sz="1400" dirty="0">
                <a:solidFill>
                  <a:srgbClr val="FF6700">
                    <a:lumMod val="50000"/>
                  </a:srgbClr>
                </a:solidFill>
              </a:rPr>
              <a:t>, </a:t>
            </a:r>
            <a:r>
              <a:rPr lang="ru-RU" sz="1400" dirty="0" err="1">
                <a:solidFill>
                  <a:srgbClr val="FF6700">
                    <a:lumMod val="50000"/>
                  </a:srgbClr>
                </a:solidFill>
              </a:rPr>
              <a:t>както</a:t>
            </a:r>
            <a:r>
              <a:rPr lang="ru-RU" sz="1400" dirty="0">
                <a:solidFill>
                  <a:srgbClr val="FF6700">
                    <a:lumMod val="50000"/>
                  </a:srgbClr>
                </a:solidFill>
              </a:rPr>
              <a:t> и да </a:t>
            </a:r>
            <a:r>
              <a:rPr lang="ru-RU" sz="1400" dirty="0" err="1">
                <a:solidFill>
                  <a:srgbClr val="FF6700">
                    <a:lumMod val="50000"/>
                  </a:srgbClr>
                </a:solidFill>
              </a:rPr>
              <a:t>подпомогне</a:t>
            </a:r>
            <a:r>
              <a:rPr lang="ru-RU" sz="1400" dirty="0">
                <a:solidFill>
                  <a:srgbClr val="FF6700">
                    <a:lumMod val="50000"/>
                  </a:srgbClr>
                </a:solidFill>
              </a:rPr>
              <a:t> </a:t>
            </a:r>
            <a:r>
              <a:rPr lang="ru-RU" sz="1400" dirty="0" err="1" smtClean="0">
                <a:solidFill>
                  <a:srgbClr val="FF6700">
                    <a:lumMod val="50000"/>
                  </a:srgbClr>
                </a:solidFill>
              </a:rPr>
              <a:t>местните</a:t>
            </a:r>
            <a:r>
              <a:rPr lang="ru-RU" sz="1400" dirty="0" smtClean="0">
                <a:solidFill>
                  <a:srgbClr val="FF6700">
                    <a:lumMod val="50000"/>
                  </a:srgbClr>
                </a:solidFill>
              </a:rPr>
              <a:t> породи</a:t>
            </a:r>
            <a:r>
              <a:rPr lang="ru-RU" sz="1400" dirty="0">
                <a:solidFill>
                  <a:srgbClr val="FF6700">
                    <a:lumMod val="50000"/>
                  </a:srgbClr>
                </a:solidFill>
              </a:rPr>
              <a:t>, </a:t>
            </a:r>
            <a:r>
              <a:rPr lang="ru-RU" sz="1400" dirty="0" err="1">
                <a:solidFill>
                  <a:srgbClr val="FF6700">
                    <a:lumMod val="50000"/>
                  </a:srgbClr>
                </a:solidFill>
              </a:rPr>
              <a:t>опазването</a:t>
            </a:r>
            <a:r>
              <a:rPr lang="ru-RU" sz="1400" dirty="0">
                <a:solidFill>
                  <a:srgbClr val="FF6700">
                    <a:lumMod val="50000"/>
                  </a:srgbClr>
                </a:solidFill>
              </a:rPr>
              <a:t> на </a:t>
            </a:r>
            <a:r>
              <a:rPr lang="ru-RU" sz="1400" dirty="0" err="1">
                <a:solidFill>
                  <a:srgbClr val="FF6700">
                    <a:lumMod val="50000"/>
                  </a:srgbClr>
                </a:solidFill>
              </a:rPr>
              <a:t>генетичното</a:t>
            </a:r>
            <a:r>
              <a:rPr lang="ru-RU" sz="1400" dirty="0">
                <a:solidFill>
                  <a:srgbClr val="FF6700">
                    <a:lumMod val="50000"/>
                  </a:srgbClr>
                </a:solidFill>
              </a:rPr>
              <a:t> разнообразие </a:t>
            </a:r>
            <a:r>
              <a:rPr lang="ru-RU" sz="1400" dirty="0" smtClean="0">
                <a:solidFill>
                  <a:srgbClr val="FF6700">
                    <a:lumMod val="50000"/>
                  </a:srgbClr>
                </a:solidFill>
              </a:rPr>
              <a:t>и </a:t>
            </a:r>
            <a:r>
              <a:rPr lang="ru-RU" sz="1400" dirty="0" err="1" smtClean="0">
                <a:solidFill>
                  <a:srgbClr val="FF6700">
                    <a:lumMod val="50000"/>
                  </a:srgbClr>
                </a:solidFill>
              </a:rPr>
              <a:t>повишаването</a:t>
            </a:r>
            <a:r>
              <a:rPr lang="ru-RU" sz="1400" dirty="0" smtClean="0">
                <a:solidFill>
                  <a:srgbClr val="FF6700">
                    <a:lumMod val="50000"/>
                  </a:srgbClr>
                </a:solidFill>
              </a:rPr>
              <a:t> </a:t>
            </a:r>
            <a:r>
              <a:rPr lang="ru-RU" sz="1400" dirty="0">
                <a:solidFill>
                  <a:srgbClr val="FF6700">
                    <a:lumMod val="50000"/>
                  </a:srgbClr>
                </a:solidFill>
              </a:rPr>
              <a:t>на </a:t>
            </a:r>
            <a:r>
              <a:rPr lang="ru-RU" sz="1400" dirty="0" err="1">
                <a:solidFill>
                  <a:srgbClr val="FF6700">
                    <a:lumMod val="50000"/>
                  </a:srgbClr>
                </a:solidFill>
              </a:rPr>
              <a:t>устойчивостта</a:t>
            </a:r>
            <a:r>
              <a:rPr lang="ru-RU" sz="1400" dirty="0">
                <a:solidFill>
                  <a:srgbClr val="FF6700">
                    <a:lumMod val="50000"/>
                  </a:srgbClr>
                </a:solidFill>
              </a:rPr>
              <a:t> на </a:t>
            </a:r>
            <a:r>
              <a:rPr lang="ru-RU" sz="1400" dirty="0" smtClean="0">
                <a:solidFill>
                  <a:srgbClr val="FF6700">
                    <a:lumMod val="50000"/>
                  </a:srgbClr>
                </a:solidFill>
              </a:rPr>
              <a:t>сектора. </a:t>
            </a:r>
            <a:br>
              <a:rPr lang="ru-RU" sz="1400" dirty="0" smtClean="0">
                <a:solidFill>
                  <a:srgbClr val="FF6700">
                    <a:lumMod val="50000"/>
                  </a:srgbClr>
                </a:solidFill>
              </a:rPr>
            </a:br>
            <a:r>
              <a:rPr lang="ru-RU" sz="1400" dirty="0" smtClean="0">
                <a:solidFill>
                  <a:srgbClr val="FF6700">
                    <a:lumMod val="50000"/>
                  </a:srgbClr>
                </a:solidFill>
              </a:rPr>
              <a:t>В </a:t>
            </a:r>
            <a:r>
              <a:rPr lang="ru-RU" sz="1400" dirty="0" err="1" smtClean="0">
                <a:solidFill>
                  <a:srgbClr val="FF6700">
                    <a:lumMod val="50000"/>
                  </a:srgbClr>
                </a:solidFill>
              </a:rPr>
              <a:t>зоните</a:t>
            </a:r>
            <a:r>
              <a:rPr lang="ru-RU" sz="1400" dirty="0" smtClean="0">
                <a:solidFill>
                  <a:srgbClr val="FF6700">
                    <a:lumMod val="50000"/>
                  </a:srgbClr>
                </a:solidFill>
              </a:rPr>
              <a:t> по </a:t>
            </a:r>
            <a:r>
              <a:rPr lang="ru-RU" sz="1400" dirty="0">
                <a:solidFill>
                  <a:srgbClr val="FF6700">
                    <a:lumMod val="50000"/>
                  </a:srgbClr>
                </a:solidFill>
              </a:rPr>
              <a:t>Натура 2000 се </a:t>
            </a:r>
            <a:r>
              <a:rPr lang="ru-RU" sz="1400" dirty="0" err="1">
                <a:solidFill>
                  <a:srgbClr val="FF6700">
                    <a:lumMod val="50000"/>
                  </a:srgbClr>
                </a:solidFill>
              </a:rPr>
              <a:t>срещат</a:t>
            </a:r>
            <a:r>
              <a:rPr lang="ru-RU" sz="1400" dirty="0">
                <a:solidFill>
                  <a:srgbClr val="FF6700">
                    <a:lumMod val="50000"/>
                  </a:srgbClr>
                </a:solidFill>
              </a:rPr>
              <a:t> </a:t>
            </a:r>
            <a:r>
              <a:rPr lang="ru-RU" sz="1400" dirty="0" err="1">
                <a:solidFill>
                  <a:srgbClr val="FF6700">
                    <a:lumMod val="50000"/>
                  </a:srgbClr>
                </a:solidFill>
              </a:rPr>
              <a:t>разнообразни</a:t>
            </a:r>
            <a:r>
              <a:rPr lang="ru-RU" sz="1400" dirty="0">
                <a:solidFill>
                  <a:srgbClr val="FF6700">
                    <a:lumMod val="50000"/>
                  </a:srgbClr>
                </a:solidFill>
              </a:rPr>
              <a:t> растения </a:t>
            </a:r>
            <a:r>
              <a:rPr lang="ru-RU" sz="1400" dirty="0" smtClean="0">
                <a:solidFill>
                  <a:srgbClr val="FF6700">
                    <a:lumMod val="50000"/>
                  </a:srgbClr>
                </a:solidFill>
              </a:rPr>
              <a:t>и </a:t>
            </a:r>
            <a:r>
              <a:rPr lang="ru-RU" sz="1400" dirty="0" err="1" smtClean="0">
                <a:solidFill>
                  <a:srgbClr val="FF6700">
                    <a:lumMod val="50000"/>
                  </a:srgbClr>
                </a:solidFill>
              </a:rPr>
              <a:t>животни</a:t>
            </a:r>
            <a:r>
              <a:rPr lang="ru-RU" sz="1400" dirty="0" smtClean="0">
                <a:solidFill>
                  <a:srgbClr val="FF6700">
                    <a:lumMod val="50000"/>
                  </a:srgbClr>
                </a:solidFill>
              </a:rPr>
              <a:t>, </a:t>
            </a:r>
            <a:r>
              <a:rPr lang="ru-RU" sz="1400" dirty="0" err="1" smtClean="0">
                <a:solidFill>
                  <a:srgbClr val="FF6700">
                    <a:lumMod val="50000"/>
                  </a:srgbClr>
                </a:solidFill>
              </a:rPr>
              <a:t>които</a:t>
            </a:r>
            <a:r>
              <a:rPr lang="ru-RU" sz="1400" dirty="0" smtClean="0">
                <a:solidFill>
                  <a:srgbClr val="FF6700">
                    <a:lumMod val="50000"/>
                  </a:srgbClr>
                </a:solidFill>
              </a:rPr>
              <a:t> </a:t>
            </a:r>
            <a:r>
              <a:rPr lang="ru-RU" sz="1400" dirty="0" err="1" smtClean="0">
                <a:solidFill>
                  <a:srgbClr val="FF6700">
                    <a:lumMod val="50000"/>
                  </a:srgbClr>
                </a:solidFill>
              </a:rPr>
              <a:t>са</a:t>
            </a:r>
            <a:r>
              <a:rPr lang="ru-RU" sz="1400" dirty="0" smtClean="0">
                <a:solidFill>
                  <a:srgbClr val="FF6700">
                    <a:lumMod val="50000"/>
                  </a:srgbClr>
                </a:solidFill>
              </a:rPr>
              <a:t> </a:t>
            </a:r>
            <a:r>
              <a:rPr lang="ru-RU" sz="1400" dirty="0">
                <a:solidFill>
                  <a:srgbClr val="FF6700">
                    <a:lumMod val="50000"/>
                  </a:srgbClr>
                </a:solidFill>
              </a:rPr>
              <a:t>от </a:t>
            </a:r>
            <a:r>
              <a:rPr lang="ru-RU" sz="1400" dirty="0" err="1">
                <a:solidFill>
                  <a:srgbClr val="FF6700">
                    <a:lumMod val="50000"/>
                  </a:srgbClr>
                </a:solidFill>
              </a:rPr>
              <a:t>съществено</a:t>
            </a:r>
            <a:r>
              <a:rPr lang="ru-RU" sz="1400" dirty="0">
                <a:solidFill>
                  <a:srgbClr val="FF6700">
                    <a:lumMod val="50000"/>
                  </a:srgbClr>
                </a:solidFill>
              </a:rPr>
              <a:t> значение за </a:t>
            </a:r>
            <a:r>
              <a:rPr lang="ru-RU" sz="1400" dirty="0" err="1" smtClean="0">
                <a:solidFill>
                  <a:srgbClr val="FF6700">
                    <a:lumMod val="50000"/>
                  </a:srgbClr>
                </a:solidFill>
              </a:rPr>
              <a:t>земеделските</a:t>
            </a:r>
            <a:r>
              <a:rPr lang="ru-RU" sz="1400" dirty="0" smtClean="0">
                <a:solidFill>
                  <a:srgbClr val="FF6700">
                    <a:lumMod val="50000"/>
                  </a:srgbClr>
                </a:solidFill>
              </a:rPr>
              <a:t> практики (</a:t>
            </a:r>
            <a:r>
              <a:rPr lang="ru-RU" sz="1400" dirty="0">
                <a:solidFill>
                  <a:srgbClr val="FF6700">
                    <a:lumMod val="50000"/>
                  </a:srgbClr>
                </a:solidFill>
              </a:rPr>
              <a:t>например </a:t>
            </a:r>
            <a:r>
              <a:rPr lang="ru-RU" sz="1400" dirty="0" err="1">
                <a:solidFill>
                  <a:srgbClr val="FF6700">
                    <a:lumMod val="50000"/>
                  </a:srgbClr>
                </a:solidFill>
              </a:rPr>
              <a:t>опрашващите</a:t>
            </a:r>
            <a:r>
              <a:rPr lang="ru-RU" sz="1400" dirty="0">
                <a:solidFill>
                  <a:srgbClr val="FF6700">
                    <a:lumMod val="50000"/>
                  </a:srgbClr>
                </a:solidFill>
              </a:rPr>
              <a:t> </a:t>
            </a:r>
            <a:r>
              <a:rPr lang="ru-RU" sz="1400" dirty="0" err="1">
                <a:solidFill>
                  <a:srgbClr val="FF6700">
                    <a:lumMod val="50000"/>
                  </a:srgbClr>
                </a:solidFill>
              </a:rPr>
              <a:t>насекоми</a:t>
            </a:r>
            <a:r>
              <a:rPr lang="ru-RU" sz="1400" dirty="0">
                <a:solidFill>
                  <a:srgbClr val="FF6700">
                    <a:lumMod val="50000"/>
                  </a:srgbClr>
                </a:solidFill>
              </a:rPr>
              <a:t>). </a:t>
            </a:r>
            <a:endParaRPr lang="bg-BG" dirty="0"/>
          </a:p>
        </p:txBody>
      </p:sp>
      <p:sp>
        <p:nvSpPr>
          <p:cNvPr id="3" name="Текстово поле 2"/>
          <p:cNvSpPr txBox="1"/>
          <p:nvPr/>
        </p:nvSpPr>
        <p:spPr>
          <a:xfrm>
            <a:off x="4773336" y="7938"/>
            <a:ext cx="2306972" cy="461665"/>
          </a:xfrm>
          <a:prstGeom prst="rect">
            <a:avLst/>
          </a:prstGeom>
          <a:noFill/>
        </p:spPr>
        <p:txBody>
          <a:bodyPr wrap="square" rtlCol="0">
            <a:spAutoFit/>
          </a:bodyPr>
          <a:lstStyle/>
          <a:p>
            <a:r>
              <a:rPr lang="bg-BG" sz="2400" dirty="0">
                <a:solidFill>
                  <a:schemeClr val="accent1"/>
                </a:solidFill>
              </a:rPr>
              <a:t>Натура 2000</a:t>
            </a:r>
            <a:endParaRPr lang="bg-BG" sz="2400" dirty="0"/>
          </a:p>
        </p:txBody>
      </p:sp>
      <p:pic>
        <p:nvPicPr>
          <p:cNvPr id="4" name="Картина 3"/>
          <p:cNvPicPr>
            <a:picLocks noChangeAspect="1"/>
          </p:cNvPicPr>
          <p:nvPr/>
        </p:nvPicPr>
        <p:blipFill>
          <a:blip r:embed="rId2"/>
          <a:stretch>
            <a:fillRect/>
          </a:stretch>
        </p:blipFill>
        <p:spPr>
          <a:xfrm>
            <a:off x="525332" y="2743840"/>
            <a:ext cx="2664072" cy="1681479"/>
          </a:xfrm>
          <a:prstGeom prst="rect">
            <a:avLst/>
          </a:prstGeom>
        </p:spPr>
      </p:pic>
      <p:pic>
        <p:nvPicPr>
          <p:cNvPr id="3074" name="Picture 2" descr="Българските местни породи (снимки) | страница 4 | National Geographic  Българи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4577" y="2769007"/>
            <a:ext cx="2534894" cy="168147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Кои овошки и плодни храсти са самофертилни и кои имат нужда от опрашване |  Агроновинит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4644" y="2743840"/>
            <a:ext cx="2632451" cy="1681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537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3251755" y="1544006"/>
            <a:ext cx="5035200" cy="3117909"/>
          </a:xfrm>
        </p:spPr>
        <p:txBody>
          <a:bodyPr/>
          <a:lstStyle/>
          <a:p>
            <a:pPr algn="l"/>
            <a:r>
              <a:rPr lang="ru-RU" sz="1200" dirty="0" smtClean="0">
                <a:solidFill>
                  <a:schemeClr val="accent5">
                    <a:lumMod val="75000"/>
                  </a:schemeClr>
                </a:solidFill>
              </a:rPr>
              <a:t> </a:t>
            </a:r>
            <a:br>
              <a:rPr lang="ru-RU" sz="1200" dirty="0" smtClean="0">
                <a:solidFill>
                  <a:schemeClr val="accent5">
                    <a:lumMod val="75000"/>
                  </a:schemeClr>
                </a:solidFill>
              </a:rPr>
            </a:br>
            <a:r>
              <a:rPr lang="ru-RU" sz="1400" dirty="0" smtClean="0">
                <a:solidFill>
                  <a:schemeClr val="accent5">
                    <a:lumMod val="75000"/>
                  </a:schemeClr>
                </a:solidFill>
              </a:rPr>
              <a:t>В </a:t>
            </a:r>
            <a:r>
              <a:rPr lang="ru-RU" sz="1400" dirty="0" err="1">
                <a:solidFill>
                  <a:schemeClr val="accent5">
                    <a:lumMod val="75000"/>
                  </a:schemeClr>
                </a:solidFill>
              </a:rPr>
              <a:t>защитените</a:t>
            </a:r>
            <a:r>
              <a:rPr lang="ru-RU" sz="1400" dirty="0">
                <a:solidFill>
                  <a:schemeClr val="accent5">
                    <a:lumMod val="75000"/>
                  </a:schemeClr>
                </a:solidFill>
              </a:rPr>
              <a:t> </a:t>
            </a:r>
            <a:r>
              <a:rPr lang="ru-RU" sz="1400" dirty="0" err="1">
                <a:solidFill>
                  <a:schemeClr val="accent5">
                    <a:lumMod val="75000"/>
                  </a:schemeClr>
                </a:solidFill>
              </a:rPr>
              <a:t>зони</a:t>
            </a:r>
            <a:r>
              <a:rPr lang="ru-RU" sz="1400" dirty="0">
                <a:solidFill>
                  <a:schemeClr val="accent5">
                    <a:lumMod val="75000"/>
                  </a:schemeClr>
                </a:solidFill>
              </a:rPr>
              <a:t> се </a:t>
            </a:r>
            <a:r>
              <a:rPr lang="ru-RU" sz="1400" dirty="0" err="1">
                <a:solidFill>
                  <a:schemeClr val="accent5">
                    <a:lumMod val="75000"/>
                  </a:schemeClr>
                </a:solidFill>
              </a:rPr>
              <a:t>поддържат</a:t>
            </a:r>
            <a:r>
              <a:rPr lang="ru-RU" sz="1400" dirty="0">
                <a:solidFill>
                  <a:schemeClr val="accent5">
                    <a:lumMod val="75000"/>
                  </a:schemeClr>
                </a:solidFill>
              </a:rPr>
              <a:t> </a:t>
            </a:r>
            <a:r>
              <a:rPr lang="ru-RU" sz="1400" dirty="0" err="1">
                <a:solidFill>
                  <a:schemeClr val="accent5">
                    <a:lumMod val="75000"/>
                  </a:schemeClr>
                </a:solidFill>
              </a:rPr>
              <a:t>здрави</a:t>
            </a:r>
            <a:r>
              <a:rPr lang="ru-RU" sz="1400" dirty="0">
                <a:solidFill>
                  <a:schemeClr val="accent5">
                    <a:lumMod val="75000"/>
                  </a:schemeClr>
                </a:solidFill>
              </a:rPr>
              <a:t>, </a:t>
            </a:r>
            <a:r>
              <a:rPr lang="ru-RU" sz="1400" dirty="0" err="1">
                <a:solidFill>
                  <a:schemeClr val="accent5">
                    <a:lumMod val="75000"/>
                  </a:schemeClr>
                </a:solidFill>
              </a:rPr>
              <a:t>непокътнати</a:t>
            </a:r>
            <a:r>
              <a:rPr lang="ru-RU" sz="1400" dirty="0">
                <a:solidFill>
                  <a:schemeClr val="accent5">
                    <a:lumMod val="75000"/>
                  </a:schemeClr>
                </a:solidFill>
              </a:rPr>
              <a:t> и </a:t>
            </a:r>
            <a:r>
              <a:rPr lang="ru-RU" sz="1400" dirty="0" err="1" smtClean="0">
                <a:solidFill>
                  <a:schemeClr val="accent5">
                    <a:lumMod val="75000"/>
                  </a:schemeClr>
                </a:solidFill>
              </a:rPr>
              <a:t>силни</a:t>
            </a:r>
            <a:r>
              <a:rPr lang="ru-RU" sz="1400" dirty="0">
                <a:solidFill>
                  <a:schemeClr val="accent5">
                    <a:lumMod val="75000"/>
                  </a:schemeClr>
                </a:solidFill>
              </a:rPr>
              <a:t> </a:t>
            </a:r>
            <a:r>
              <a:rPr lang="ru-RU" sz="1400" dirty="0" err="1" smtClean="0">
                <a:solidFill>
                  <a:schemeClr val="accent5">
                    <a:lumMod val="75000"/>
                  </a:schemeClr>
                </a:solidFill>
              </a:rPr>
              <a:t>екосистеми</a:t>
            </a:r>
            <a:r>
              <a:rPr lang="ru-RU" sz="1400" dirty="0">
                <a:solidFill>
                  <a:schemeClr val="accent5">
                    <a:lumMod val="75000"/>
                  </a:schemeClr>
                </a:solidFill>
              </a:rPr>
              <a:t>, </a:t>
            </a:r>
            <a:r>
              <a:rPr lang="ru-RU" sz="1400" dirty="0" err="1">
                <a:solidFill>
                  <a:schemeClr val="accent5">
                    <a:lumMod val="75000"/>
                  </a:schemeClr>
                </a:solidFill>
              </a:rPr>
              <a:t>които</a:t>
            </a:r>
            <a:r>
              <a:rPr lang="ru-RU" sz="1400" dirty="0">
                <a:solidFill>
                  <a:schemeClr val="accent5">
                    <a:lumMod val="75000"/>
                  </a:schemeClr>
                </a:solidFill>
              </a:rPr>
              <a:t> </a:t>
            </a:r>
            <a:r>
              <a:rPr lang="ru-RU" sz="1400" dirty="0" err="1">
                <a:solidFill>
                  <a:schemeClr val="accent5">
                    <a:lumMod val="75000"/>
                  </a:schemeClr>
                </a:solidFill>
              </a:rPr>
              <a:t>изпълняват</a:t>
            </a:r>
            <a:r>
              <a:rPr lang="ru-RU" sz="1400" dirty="0">
                <a:solidFill>
                  <a:schemeClr val="accent5">
                    <a:lumMod val="75000"/>
                  </a:schemeClr>
                </a:solidFill>
              </a:rPr>
              <a:t> </a:t>
            </a:r>
            <a:r>
              <a:rPr lang="ru-RU" sz="1400" dirty="0" err="1">
                <a:solidFill>
                  <a:schemeClr val="accent5">
                    <a:lumMod val="75000"/>
                  </a:schemeClr>
                </a:solidFill>
              </a:rPr>
              <a:t>жизнено</a:t>
            </a:r>
            <a:r>
              <a:rPr lang="ru-RU" sz="1400" dirty="0">
                <a:solidFill>
                  <a:schemeClr val="accent5">
                    <a:lumMod val="75000"/>
                  </a:schemeClr>
                </a:solidFill>
              </a:rPr>
              <a:t> важна роля </a:t>
            </a:r>
            <a:r>
              <a:rPr lang="ru-RU" sz="1400" dirty="0" smtClean="0">
                <a:solidFill>
                  <a:schemeClr val="accent5">
                    <a:lumMod val="75000"/>
                  </a:schemeClr>
                </a:solidFill>
              </a:rPr>
              <a:t>в </a:t>
            </a:r>
            <a:r>
              <a:rPr lang="ru-RU" sz="1400" dirty="0" err="1" smtClean="0">
                <a:solidFill>
                  <a:schemeClr val="accent5">
                    <a:lumMod val="75000"/>
                  </a:schemeClr>
                </a:solidFill>
              </a:rPr>
              <a:t>смекчаването</a:t>
            </a:r>
            <a:r>
              <a:rPr lang="ru-RU" sz="1400" dirty="0" smtClean="0">
                <a:solidFill>
                  <a:schemeClr val="accent5">
                    <a:lumMod val="75000"/>
                  </a:schemeClr>
                </a:solidFill>
              </a:rPr>
              <a:t> </a:t>
            </a:r>
            <a:r>
              <a:rPr lang="ru-RU" sz="1400" dirty="0">
                <a:solidFill>
                  <a:schemeClr val="accent5">
                    <a:lumMod val="75000"/>
                  </a:schemeClr>
                </a:solidFill>
              </a:rPr>
              <a:t>на </a:t>
            </a:r>
            <a:r>
              <a:rPr lang="ru-RU" sz="1400" dirty="0" err="1">
                <a:solidFill>
                  <a:schemeClr val="accent5">
                    <a:lumMod val="75000"/>
                  </a:schemeClr>
                </a:solidFill>
              </a:rPr>
              <a:t>въздействията</a:t>
            </a:r>
            <a:r>
              <a:rPr lang="ru-RU" sz="1400" dirty="0">
                <a:solidFill>
                  <a:schemeClr val="accent5">
                    <a:lumMod val="75000"/>
                  </a:schemeClr>
                </a:solidFill>
              </a:rPr>
              <a:t> от </a:t>
            </a:r>
            <a:r>
              <a:rPr lang="ru-RU" sz="1400" dirty="0" err="1">
                <a:solidFill>
                  <a:schemeClr val="accent5">
                    <a:lumMod val="75000"/>
                  </a:schemeClr>
                </a:solidFill>
              </a:rPr>
              <a:t>бедствията</a:t>
            </a:r>
            <a:r>
              <a:rPr lang="ru-RU" sz="1400" dirty="0">
                <a:solidFill>
                  <a:schemeClr val="accent5">
                    <a:lumMod val="75000"/>
                  </a:schemeClr>
                </a:solidFill>
              </a:rPr>
              <a:t> (</a:t>
            </a:r>
            <a:r>
              <a:rPr lang="ru-RU" sz="1400" dirty="0" err="1" smtClean="0">
                <a:solidFill>
                  <a:schemeClr val="accent5">
                    <a:lumMod val="75000"/>
                  </a:schemeClr>
                </a:solidFill>
              </a:rPr>
              <a:t>като</a:t>
            </a:r>
            <a:r>
              <a:rPr lang="ru-RU" sz="1400" dirty="0">
                <a:solidFill>
                  <a:schemeClr val="accent5">
                    <a:lumMod val="75000"/>
                  </a:schemeClr>
                </a:solidFill>
              </a:rPr>
              <a:t> </a:t>
            </a:r>
            <a:r>
              <a:rPr lang="ru-RU" sz="1400" dirty="0" smtClean="0">
                <a:solidFill>
                  <a:schemeClr val="accent5">
                    <a:lumMod val="75000"/>
                  </a:schemeClr>
                </a:solidFill>
              </a:rPr>
              <a:t>наводнения</a:t>
            </a:r>
            <a:r>
              <a:rPr lang="ru-RU" sz="1400" dirty="0">
                <a:solidFill>
                  <a:schemeClr val="accent5">
                    <a:lumMod val="75000"/>
                  </a:schemeClr>
                </a:solidFill>
              </a:rPr>
              <a:t>, </a:t>
            </a:r>
            <a:r>
              <a:rPr lang="ru-RU" sz="1400" dirty="0" err="1">
                <a:solidFill>
                  <a:schemeClr val="accent5">
                    <a:lumMod val="75000"/>
                  </a:schemeClr>
                </a:solidFill>
              </a:rPr>
              <a:t>лавини</a:t>
            </a:r>
            <a:r>
              <a:rPr lang="ru-RU" sz="1400" dirty="0">
                <a:solidFill>
                  <a:schemeClr val="accent5">
                    <a:lumMod val="75000"/>
                  </a:schemeClr>
                </a:solidFill>
              </a:rPr>
              <a:t>, </a:t>
            </a:r>
            <a:r>
              <a:rPr lang="ru-RU" sz="1400" dirty="0" err="1">
                <a:solidFill>
                  <a:schemeClr val="accent5">
                    <a:lumMod val="75000"/>
                  </a:schemeClr>
                </a:solidFill>
              </a:rPr>
              <a:t>свлачища</a:t>
            </a:r>
            <a:r>
              <a:rPr lang="ru-RU" sz="1400" dirty="0">
                <a:solidFill>
                  <a:schemeClr val="accent5">
                    <a:lumMod val="75000"/>
                  </a:schemeClr>
                </a:solidFill>
              </a:rPr>
              <a:t>) и </a:t>
            </a:r>
            <a:r>
              <a:rPr lang="ru-RU" sz="1400" dirty="0" err="1">
                <a:solidFill>
                  <a:schemeClr val="accent5">
                    <a:lumMod val="75000"/>
                  </a:schemeClr>
                </a:solidFill>
              </a:rPr>
              <a:t>намаляването</a:t>
            </a:r>
            <a:r>
              <a:rPr lang="ru-RU" sz="1400" dirty="0">
                <a:solidFill>
                  <a:schemeClr val="accent5">
                    <a:lumMod val="75000"/>
                  </a:schemeClr>
                </a:solidFill>
              </a:rPr>
              <a:t> </a:t>
            </a:r>
            <a:r>
              <a:rPr lang="ru-RU" sz="1400" dirty="0" smtClean="0">
                <a:solidFill>
                  <a:schemeClr val="accent5">
                    <a:lumMod val="75000"/>
                  </a:schemeClr>
                </a:solidFill>
              </a:rPr>
              <a:t>на </a:t>
            </a:r>
            <a:r>
              <a:rPr lang="ru-RU" sz="1400" dirty="0" err="1" smtClean="0">
                <a:solidFill>
                  <a:schemeClr val="accent5">
                    <a:lumMod val="75000"/>
                  </a:schemeClr>
                </a:solidFill>
              </a:rPr>
              <a:t>цялостната</a:t>
            </a:r>
            <a:r>
              <a:rPr lang="ru-RU" sz="1400" dirty="0" smtClean="0">
                <a:solidFill>
                  <a:schemeClr val="accent5">
                    <a:lumMod val="75000"/>
                  </a:schemeClr>
                </a:solidFill>
              </a:rPr>
              <a:t> </a:t>
            </a:r>
            <a:r>
              <a:rPr lang="ru-RU" sz="1400" dirty="0" err="1">
                <a:solidFill>
                  <a:schemeClr val="accent5">
                    <a:lumMod val="75000"/>
                  </a:schemeClr>
                </a:solidFill>
              </a:rPr>
              <a:t>уязвимост</a:t>
            </a:r>
            <a:r>
              <a:rPr lang="ru-RU" sz="1400" dirty="0">
                <a:solidFill>
                  <a:schemeClr val="accent5">
                    <a:lumMod val="75000"/>
                  </a:schemeClr>
                </a:solidFill>
              </a:rPr>
              <a:t> на </a:t>
            </a:r>
            <a:r>
              <a:rPr lang="ru-RU" sz="1400" dirty="0" err="1">
                <a:solidFill>
                  <a:schemeClr val="accent5">
                    <a:lumMod val="75000"/>
                  </a:schemeClr>
                </a:solidFill>
              </a:rPr>
              <a:t>общностите</a:t>
            </a:r>
            <a:r>
              <a:rPr lang="ru-RU" sz="1400" dirty="0">
                <a:solidFill>
                  <a:schemeClr val="accent5">
                    <a:lumMod val="75000"/>
                  </a:schemeClr>
                </a:solidFill>
              </a:rPr>
              <a:t> от </a:t>
            </a:r>
            <a:r>
              <a:rPr lang="ru-RU" sz="1400" dirty="0" err="1">
                <a:solidFill>
                  <a:schemeClr val="accent5">
                    <a:lumMod val="75000"/>
                  </a:schemeClr>
                </a:solidFill>
              </a:rPr>
              <a:t>тези</a:t>
            </a:r>
            <a:r>
              <a:rPr lang="ru-RU" sz="1400" dirty="0">
                <a:solidFill>
                  <a:schemeClr val="accent5">
                    <a:lumMod val="75000"/>
                  </a:schemeClr>
                </a:solidFill>
              </a:rPr>
              <a:t> </a:t>
            </a:r>
            <a:r>
              <a:rPr lang="ru-RU" sz="1400" dirty="0" smtClean="0">
                <a:solidFill>
                  <a:schemeClr val="accent5">
                    <a:lumMod val="75000"/>
                  </a:schemeClr>
                </a:solidFill>
              </a:rPr>
              <a:t>бедствия. Добре </a:t>
            </a:r>
            <a:r>
              <a:rPr lang="ru-RU" sz="1400" dirty="0" err="1" smtClean="0">
                <a:solidFill>
                  <a:schemeClr val="accent5">
                    <a:lumMod val="75000"/>
                  </a:schemeClr>
                </a:solidFill>
              </a:rPr>
              <a:t>функциониращите</a:t>
            </a:r>
            <a:r>
              <a:rPr lang="ru-RU" sz="1400" dirty="0" smtClean="0">
                <a:solidFill>
                  <a:schemeClr val="accent5">
                    <a:lumMod val="75000"/>
                  </a:schemeClr>
                </a:solidFill>
              </a:rPr>
              <a:t> </a:t>
            </a:r>
            <a:r>
              <a:rPr lang="ru-RU" sz="1400" dirty="0" err="1">
                <a:solidFill>
                  <a:schemeClr val="accent5">
                    <a:lumMod val="75000"/>
                  </a:schemeClr>
                </a:solidFill>
              </a:rPr>
              <a:t>екосистеми</a:t>
            </a:r>
            <a:r>
              <a:rPr lang="ru-RU" sz="1400" dirty="0">
                <a:solidFill>
                  <a:schemeClr val="accent5">
                    <a:lumMod val="75000"/>
                  </a:schemeClr>
                </a:solidFill>
              </a:rPr>
              <a:t> </a:t>
            </a:r>
            <a:r>
              <a:rPr lang="ru-RU" sz="1400" dirty="0" err="1">
                <a:solidFill>
                  <a:schemeClr val="accent5">
                    <a:lumMod val="75000"/>
                  </a:schemeClr>
                </a:solidFill>
              </a:rPr>
              <a:t>могат</a:t>
            </a:r>
            <a:r>
              <a:rPr lang="ru-RU" sz="1400" dirty="0">
                <a:solidFill>
                  <a:schemeClr val="accent5">
                    <a:lumMod val="75000"/>
                  </a:schemeClr>
                </a:solidFill>
              </a:rPr>
              <a:t> да </a:t>
            </a:r>
            <a:r>
              <a:rPr lang="ru-RU" sz="1400" dirty="0" smtClean="0">
                <a:solidFill>
                  <a:schemeClr val="accent5">
                    <a:lumMod val="75000"/>
                  </a:schemeClr>
                </a:solidFill>
              </a:rPr>
              <a:t>предложат </a:t>
            </a:r>
            <a:r>
              <a:rPr lang="ru-RU" sz="1400" dirty="0" err="1" smtClean="0">
                <a:solidFill>
                  <a:schemeClr val="accent5">
                    <a:lumMod val="75000"/>
                  </a:schemeClr>
                </a:solidFill>
              </a:rPr>
              <a:t>ефективни</a:t>
            </a:r>
            <a:r>
              <a:rPr lang="ru-RU" sz="1400" dirty="0" smtClean="0">
                <a:solidFill>
                  <a:schemeClr val="accent5">
                    <a:lumMod val="75000"/>
                  </a:schemeClr>
                </a:solidFill>
              </a:rPr>
              <a:t> </a:t>
            </a:r>
            <a:r>
              <a:rPr lang="ru-RU" sz="1400" dirty="0">
                <a:solidFill>
                  <a:schemeClr val="accent5">
                    <a:lumMod val="75000"/>
                  </a:schemeClr>
                </a:solidFill>
              </a:rPr>
              <a:t>средства за </a:t>
            </a:r>
            <a:r>
              <a:rPr lang="ru-RU" sz="1400" dirty="0" err="1">
                <a:solidFill>
                  <a:schemeClr val="accent5">
                    <a:lumMod val="75000"/>
                  </a:schemeClr>
                </a:solidFill>
              </a:rPr>
              <a:t>смекчаване</a:t>
            </a:r>
            <a:r>
              <a:rPr lang="ru-RU" sz="1400" dirty="0">
                <a:solidFill>
                  <a:schemeClr val="accent5">
                    <a:lumMod val="75000"/>
                  </a:schemeClr>
                </a:solidFill>
              </a:rPr>
              <a:t>, </a:t>
            </a:r>
            <a:r>
              <a:rPr lang="ru-RU" sz="1400" dirty="0" err="1">
                <a:solidFill>
                  <a:schemeClr val="accent5">
                    <a:lumMod val="75000"/>
                  </a:schemeClr>
                </a:solidFill>
              </a:rPr>
              <a:t>често</a:t>
            </a:r>
            <a:r>
              <a:rPr lang="ru-RU" sz="1400" dirty="0">
                <a:solidFill>
                  <a:schemeClr val="accent5">
                    <a:lumMod val="75000"/>
                  </a:schemeClr>
                </a:solidFill>
              </a:rPr>
              <a:t> на много </a:t>
            </a:r>
            <a:r>
              <a:rPr lang="ru-RU" sz="1400" dirty="0" err="1" smtClean="0">
                <a:solidFill>
                  <a:schemeClr val="accent5">
                    <a:lumMod val="75000"/>
                  </a:schemeClr>
                </a:solidFill>
              </a:rPr>
              <a:t>по-ниска</a:t>
            </a:r>
            <a:r>
              <a:rPr lang="ru-RU" sz="1400" dirty="0">
                <a:solidFill>
                  <a:schemeClr val="accent5">
                    <a:lumMod val="75000"/>
                  </a:schemeClr>
                </a:solidFill>
              </a:rPr>
              <a:t> </a:t>
            </a:r>
            <a:r>
              <a:rPr lang="ru-RU" sz="1400" dirty="0" smtClean="0">
                <a:solidFill>
                  <a:schemeClr val="accent5">
                    <a:lumMod val="75000"/>
                  </a:schemeClr>
                </a:solidFill>
              </a:rPr>
              <a:t>цена </a:t>
            </a:r>
            <a:r>
              <a:rPr lang="ru-RU" sz="1400" dirty="0">
                <a:solidFill>
                  <a:schemeClr val="accent5">
                    <a:lumMod val="75000"/>
                  </a:schemeClr>
                </a:solidFill>
              </a:rPr>
              <a:t>от </a:t>
            </a:r>
            <a:r>
              <a:rPr lang="ru-RU" sz="1400" dirty="0" err="1">
                <a:solidFill>
                  <a:schemeClr val="accent5">
                    <a:lumMod val="75000"/>
                  </a:schemeClr>
                </a:solidFill>
              </a:rPr>
              <a:t>предприеманите</a:t>
            </a:r>
            <a:r>
              <a:rPr lang="ru-RU" sz="1400" dirty="0">
                <a:solidFill>
                  <a:schemeClr val="accent5">
                    <a:lumMod val="75000"/>
                  </a:schemeClr>
                </a:solidFill>
              </a:rPr>
              <a:t> от </a:t>
            </a:r>
            <a:r>
              <a:rPr lang="ru-RU" sz="1400" dirty="0" err="1">
                <a:solidFill>
                  <a:schemeClr val="accent5">
                    <a:lumMod val="75000"/>
                  </a:schemeClr>
                </a:solidFill>
              </a:rPr>
              <a:t>хората</a:t>
            </a:r>
            <a:r>
              <a:rPr lang="ru-RU" sz="1400" dirty="0">
                <a:solidFill>
                  <a:schemeClr val="accent5">
                    <a:lumMod val="75000"/>
                  </a:schemeClr>
                </a:solidFill>
              </a:rPr>
              <a:t> мерки. Например в </a:t>
            </a:r>
            <a:r>
              <a:rPr lang="ru-RU" sz="1400" dirty="0" smtClean="0">
                <a:solidFill>
                  <a:schemeClr val="accent5">
                    <a:lumMod val="75000"/>
                  </a:schemeClr>
                </a:solidFill>
              </a:rPr>
              <a:t>зона по </a:t>
            </a:r>
            <a:r>
              <a:rPr lang="ru-RU" sz="1400" dirty="0">
                <a:solidFill>
                  <a:schemeClr val="accent5">
                    <a:lumMod val="75000"/>
                  </a:schemeClr>
                </a:solidFill>
              </a:rPr>
              <a:t>Натура 2000 в </a:t>
            </a:r>
            <a:r>
              <a:rPr lang="ru-RU" sz="1400" dirty="0" err="1">
                <a:solidFill>
                  <a:schemeClr val="accent5">
                    <a:lumMod val="75000"/>
                  </a:schemeClr>
                </a:solidFill>
              </a:rPr>
              <a:t>Белгия</a:t>
            </a:r>
            <a:r>
              <a:rPr lang="ru-RU" sz="1400" dirty="0">
                <a:solidFill>
                  <a:schemeClr val="accent5">
                    <a:lumMod val="75000"/>
                  </a:schemeClr>
                </a:solidFill>
              </a:rPr>
              <a:t> е оценено, че </a:t>
            </a:r>
            <a:r>
              <a:rPr lang="ru-RU" sz="1400" dirty="0" err="1">
                <a:solidFill>
                  <a:schemeClr val="accent5">
                    <a:lumMod val="75000"/>
                  </a:schemeClr>
                </a:solidFill>
              </a:rPr>
              <a:t>възстановяването</a:t>
            </a:r>
            <a:r>
              <a:rPr lang="ru-RU" sz="1400" dirty="0">
                <a:solidFill>
                  <a:schemeClr val="accent5">
                    <a:lumMod val="75000"/>
                  </a:schemeClr>
                </a:solidFill>
              </a:rPr>
              <a:t> </a:t>
            </a:r>
            <a:r>
              <a:rPr lang="ru-RU" sz="1400" dirty="0" smtClean="0">
                <a:solidFill>
                  <a:schemeClr val="accent5">
                    <a:lumMod val="75000"/>
                  </a:schemeClr>
                </a:solidFill>
              </a:rPr>
              <a:t>на </a:t>
            </a:r>
            <a:r>
              <a:rPr lang="ru-RU" sz="1400" dirty="0" err="1" smtClean="0">
                <a:solidFill>
                  <a:schemeClr val="accent5">
                    <a:lumMod val="75000"/>
                  </a:schemeClr>
                </a:solidFill>
              </a:rPr>
              <a:t>природата</a:t>
            </a:r>
            <a:r>
              <a:rPr lang="ru-RU" sz="1400" dirty="0" smtClean="0">
                <a:solidFill>
                  <a:schemeClr val="accent5">
                    <a:lumMod val="75000"/>
                  </a:schemeClr>
                </a:solidFill>
              </a:rPr>
              <a:t> </a:t>
            </a:r>
            <a:r>
              <a:rPr lang="ru-RU" sz="1400" dirty="0">
                <a:solidFill>
                  <a:schemeClr val="accent5">
                    <a:lumMod val="75000"/>
                  </a:schemeClr>
                </a:solidFill>
              </a:rPr>
              <a:t>по </a:t>
            </a:r>
            <a:r>
              <a:rPr lang="ru-RU" sz="1400" dirty="0" err="1">
                <a:solidFill>
                  <a:schemeClr val="accent5">
                    <a:lumMod val="75000"/>
                  </a:schemeClr>
                </a:solidFill>
              </a:rPr>
              <a:t>поречието</a:t>
            </a:r>
            <a:r>
              <a:rPr lang="ru-RU" sz="1400" dirty="0">
                <a:solidFill>
                  <a:schemeClr val="accent5">
                    <a:lumMod val="75000"/>
                  </a:schemeClr>
                </a:solidFill>
              </a:rPr>
              <a:t> на </a:t>
            </a:r>
            <a:r>
              <a:rPr lang="ru-RU" sz="1400" dirty="0" smtClean="0">
                <a:solidFill>
                  <a:schemeClr val="accent5">
                    <a:lumMod val="75000"/>
                  </a:schemeClr>
                </a:solidFill>
              </a:rPr>
              <a:t>река посредством </a:t>
            </a:r>
            <a:r>
              <a:rPr lang="ru-RU" sz="1400" dirty="0" err="1" smtClean="0">
                <a:solidFill>
                  <a:schemeClr val="accent5">
                    <a:lumMod val="75000"/>
                  </a:schemeClr>
                </a:solidFill>
              </a:rPr>
              <a:t>възстановяване</a:t>
            </a:r>
            <a:r>
              <a:rPr lang="ru-RU" sz="1400" dirty="0" smtClean="0">
                <a:solidFill>
                  <a:schemeClr val="accent5">
                    <a:lumMod val="75000"/>
                  </a:schemeClr>
                </a:solidFill>
              </a:rPr>
              <a:t> </a:t>
            </a:r>
            <a:r>
              <a:rPr lang="ru-RU" sz="1400" dirty="0">
                <a:solidFill>
                  <a:schemeClr val="accent5">
                    <a:lumMod val="75000"/>
                  </a:schemeClr>
                </a:solidFill>
              </a:rPr>
              <a:t>на </a:t>
            </a:r>
            <a:r>
              <a:rPr lang="ru-RU" sz="1400" dirty="0" err="1">
                <a:solidFill>
                  <a:schemeClr val="accent5">
                    <a:lumMod val="75000"/>
                  </a:schemeClr>
                </a:solidFill>
              </a:rPr>
              <a:t>влажни</a:t>
            </a:r>
            <a:r>
              <a:rPr lang="ru-RU" sz="1400" dirty="0">
                <a:solidFill>
                  <a:schemeClr val="accent5">
                    <a:lumMod val="75000"/>
                  </a:schemeClr>
                </a:solidFill>
              </a:rPr>
              <a:t> </a:t>
            </a:r>
            <a:r>
              <a:rPr lang="ru-RU" sz="1400" dirty="0" err="1">
                <a:solidFill>
                  <a:schemeClr val="accent5">
                    <a:lumMod val="75000"/>
                  </a:schemeClr>
                </a:solidFill>
              </a:rPr>
              <a:t>зони</a:t>
            </a:r>
            <a:r>
              <a:rPr lang="ru-RU" sz="1400" dirty="0">
                <a:solidFill>
                  <a:schemeClr val="accent5">
                    <a:lumMod val="75000"/>
                  </a:schemeClr>
                </a:solidFill>
              </a:rPr>
              <a:t> и местообитания в </a:t>
            </a:r>
            <a:r>
              <a:rPr lang="ru-RU" sz="1400" dirty="0" err="1" smtClean="0">
                <a:solidFill>
                  <a:schemeClr val="accent5">
                    <a:lumMod val="75000"/>
                  </a:schemeClr>
                </a:solidFill>
              </a:rPr>
              <a:t>устието</a:t>
            </a:r>
            <a:r>
              <a:rPr lang="ru-RU" sz="1400" dirty="0">
                <a:solidFill>
                  <a:schemeClr val="accent5">
                    <a:lumMod val="75000"/>
                  </a:schemeClr>
                </a:solidFill>
              </a:rPr>
              <a:t> </a:t>
            </a:r>
            <a:r>
              <a:rPr lang="ru-RU" sz="1400" dirty="0" err="1" smtClean="0">
                <a:solidFill>
                  <a:schemeClr val="accent5">
                    <a:lumMod val="75000"/>
                  </a:schemeClr>
                </a:solidFill>
              </a:rPr>
              <a:t>може</a:t>
            </a:r>
            <a:r>
              <a:rPr lang="ru-RU" sz="1400" dirty="0" smtClean="0">
                <a:solidFill>
                  <a:schemeClr val="accent5">
                    <a:lumMod val="75000"/>
                  </a:schemeClr>
                </a:solidFill>
              </a:rPr>
              <a:t> </a:t>
            </a:r>
            <a:r>
              <a:rPr lang="ru-RU" sz="1400" dirty="0">
                <a:solidFill>
                  <a:schemeClr val="accent5">
                    <a:lumMod val="75000"/>
                  </a:schemeClr>
                </a:solidFill>
              </a:rPr>
              <a:t>да </a:t>
            </a:r>
            <a:r>
              <a:rPr lang="ru-RU" sz="1400" dirty="0" err="1">
                <a:solidFill>
                  <a:schemeClr val="accent5">
                    <a:lumMod val="75000"/>
                  </a:schemeClr>
                </a:solidFill>
              </a:rPr>
              <a:t>осигури</a:t>
            </a:r>
            <a:r>
              <a:rPr lang="ru-RU" sz="1400" dirty="0">
                <a:solidFill>
                  <a:schemeClr val="accent5">
                    <a:lumMod val="75000"/>
                  </a:schemeClr>
                </a:solidFill>
              </a:rPr>
              <a:t> ползи от </a:t>
            </a:r>
            <a:r>
              <a:rPr lang="ru-RU" sz="1400" dirty="0" err="1">
                <a:solidFill>
                  <a:schemeClr val="accent5">
                    <a:lumMod val="75000"/>
                  </a:schemeClr>
                </a:solidFill>
              </a:rPr>
              <a:t>намаляване</a:t>
            </a:r>
            <a:r>
              <a:rPr lang="ru-RU" sz="1400" dirty="0">
                <a:solidFill>
                  <a:schemeClr val="accent5">
                    <a:lumMod val="75000"/>
                  </a:schemeClr>
                </a:solidFill>
              </a:rPr>
              <a:t> на </a:t>
            </a:r>
            <a:r>
              <a:rPr lang="ru-RU" sz="1400" dirty="0" err="1">
                <a:solidFill>
                  <a:schemeClr val="accent5">
                    <a:lumMod val="75000"/>
                  </a:schemeClr>
                </a:solidFill>
              </a:rPr>
              <a:t>наводненията</a:t>
            </a:r>
            <a:r>
              <a:rPr lang="ru-RU" sz="1400" dirty="0" smtClean="0">
                <a:solidFill>
                  <a:schemeClr val="accent5">
                    <a:lumMod val="75000"/>
                  </a:schemeClr>
                </a:solidFill>
              </a:rPr>
              <a:t>.</a:t>
            </a:r>
            <a:endParaRPr lang="bg-BG" sz="1400" dirty="0"/>
          </a:p>
        </p:txBody>
      </p:sp>
      <p:sp>
        <p:nvSpPr>
          <p:cNvPr id="3" name="Текстово поле 2"/>
          <p:cNvSpPr txBox="1"/>
          <p:nvPr/>
        </p:nvSpPr>
        <p:spPr>
          <a:xfrm>
            <a:off x="4773336" y="7938"/>
            <a:ext cx="2306972" cy="461665"/>
          </a:xfrm>
          <a:prstGeom prst="rect">
            <a:avLst/>
          </a:prstGeom>
          <a:noFill/>
        </p:spPr>
        <p:txBody>
          <a:bodyPr wrap="square" rtlCol="0">
            <a:spAutoFit/>
          </a:bodyPr>
          <a:lstStyle/>
          <a:p>
            <a:r>
              <a:rPr lang="bg-BG" sz="2400" dirty="0">
                <a:solidFill>
                  <a:schemeClr val="accent1"/>
                </a:solidFill>
              </a:rPr>
              <a:t>Натура 2000</a:t>
            </a:r>
            <a:endParaRPr lang="bg-BG" sz="2400" dirty="0"/>
          </a:p>
        </p:txBody>
      </p:sp>
      <p:sp>
        <p:nvSpPr>
          <p:cNvPr id="5" name="Текстово поле 4"/>
          <p:cNvSpPr txBox="1"/>
          <p:nvPr/>
        </p:nvSpPr>
        <p:spPr>
          <a:xfrm>
            <a:off x="595619" y="640017"/>
            <a:ext cx="7894040" cy="954107"/>
          </a:xfrm>
          <a:prstGeom prst="rect">
            <a:avLst/>
          </a:prstGeom>
          <a:noFill/>
        </p:spPr>
        <p:txBody>
          <a:bodyPr wrap="square" rtlCol="0">
            <a:spAutoFit/>
          </a:bodyPr>
          <a:lstStyle/>
          <a:p>
            <a:r>
              <a:rPr lang="ru-RU" kern="1200" dirty="0">
                <a:solidFill>
                  <a:schemeClr val="accent5">
                    <a:lumMod val="75000"/>
                  </a:schemeClr>
                </a:solidFill>
                <a:latin typeface="+mj-lt"/>
                <a:ea typeface="+mj-ea"/>
                <a:cs typeface="+mj-cs"/>
              </a:rPr>
              <a:t>• </a:t>
            </a:r>
            <a:r>
              <a:rPr lang="ru-RU" b="1" kern="1200" dirty="0" err="1">
                <a:solidFill>
                  <a:schemeClr val="accent5">
                    <a:lumMod val="75000"/>
                  </a:schemeClr>
                </a:solidFill>
                <a:latin typeface="+mj-lt"/>
                <a:ea typeface="+mj-ea"/>
                <a:cs typeface="+mj-cs"/>
              </a:rPr>
              <a:t>Регулиращи</a:t>
            </a:r>
            <a:r>
              <a:rPr lang="ru-RU" b="1" kern="1200" dirty="0">
                <a:solidFill>
                  <a:schemeClr val="accent5">
                    <a:lumMod val="75000"/>
                  </a:schemeClr>
                </a:solidFill>
                <a:latin typeface="+mj-lt"/>
                <a:ea typeface="+mj-ea"/>
                <a:cs typeface="+mj-cs"/>
              </a:rPr>
              <a:t> услуги</a:t>
            </a:r>
            <a:r>
              <a:rPr lang="ru-RU" kern="1200" dirty="0">
                <a:solidFill>
                  <a:schemeClr val="accent5">
                    <a:lumMod val="75000"/>
                  </a:schemeClr>
                </a:solidFill>
                <a:latin typeface="+mj-lt"/>
                <a:ea typeface="+mj-ea"/>
                <a:cs typeface="+mj-cs"/>
              </a:rPr>
              <a:t>: </a:t>
            </a:r>
            <a:r>
              <a:rPr lang="ru-RU" kern="1200" dirty="0" err="1">
                <a:solidFill>
                  <a:schemeClr val="accent5">
                    <a:lumMod val="75000"/>
                  </a:schemeClr>
                </a:solidFill>
                <a:latin typeface="+mj-lt"/>
                <a:ea typeface="+mj-ea"/>
                <a:cs typeface="+mj-cs"/>
              </a:rPr>
              <a:t>регулиране</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качеството</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въздуха</a:t>
            </a:r>
            <a:r>
              <a:rPr lang="ru-RU" kern="1200" dirty="0">
                <a:solidFill>
                  <a:schemeClr val="accent5">
                    <a:lumMod val="75000"/>
                  </a:schemeClr>
                </a:solidFill>
                <a:latin typeface="+mj-lt"/>
                <a:ea typeface="+mj-ea"/>
                <a:cs typeface="+mj-cs"/>
              </a:rPr>
              <a:t>, на климата, на водите, на </a:t>
            </a:r>
            <a:r>
              <a:rPr lang="ru-RU" kern="1200" dirty="0" err="1">
                <a:solidFill>
                  <a:schemeClr val="accent5">
                    <a:lumMod val="75000"/>
                  </a:schemeClr>
                </a:solidFill>
                <a:latin typeface="+mj-lt"/>
                <a:ea typeface="+mj-ea"/>
                <a:cs typeface="+mj-cs"/>
              </a:rPr>
              <a:t>ерозията</a:t>
            </a:r>
            <a:r>
              <a:rPr lang="ru-RU" kern="1200" dirty="0">
                <a:solidFill>
                  <a:schemeClr val="accent5">
                    <a:lumMod val="75000"/>
                  </a:schemeClr>
                </a:solidFill>
                <a:latin typeface="+mj-lt"/>
                <a:ea typeface="+mj-ea"/>
                <a:cs typeface="+mj-cs"/>
              </a:rPr>
              <a:t>, </a:t>
            </a:r>
            <a:r>
              <a:rPr lang="ru-RU" kern="1200" dirty="0" err="1">
                <a:solidFill>
                  <a:schemeClr val="accent5">
                    <a:lumMod val="75000"/>
                  </a:schemeClr>
                </a:solidFill>
                <a:latin typeface="+mj-lt"/>
                <a:ea typeface="+mj-ea"/>
                <a:cs typeface="+mj-cs"/>
              </a:rPr>
              <a:t>пречистване</a:t>
            </a:r>
            <a:r>
              <a:rPr lang="ru-RU" kern="1200" dirty="0">
                <a:solidFill>
                  <a:schemeClr val="accent5">
                    <a:lumMod val="75000"/>
                  </a:schemeClr>
                </a:solidFill>
                <a:latin typeface="+mj-lt"/>
                <a:ea typeface="+mj-ea"/>
                <a:cs typeface="+mj-cs"/>
              </a:rPr>
              <a:t> на водите и </a:t>
            </a:r>
            <a:r>
              <a:rPr lang="ru-RU" kern="1200" dirty="0" err="1">
                <a:solidFill>
                  <a:schemeClr val="accent5">
                    <a:lumMod val="75000"/>
                  </a:schemeClr>
                </a:solidFill>
                <a:latin typeface="+mj-lt"/>
                <a:ea typeface="+mj-ea"/>
                <a:cs typeface="+mj-cs"/>
              </a:rPr>
              <a:t>третиране</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отпадъците</a:t>
            </a:r>
            <a:r>
              <a:rPr lang="ru-RU" kern="1200" dirty="0">
                <a:solidFill>
                  <a:schemeClr val="accent5">
                    <a:lumMod val="75000"/>
                  </a:schemeClr>
                </a:solidFill>
                <a:latin typeface="+mj-lt"/>
                <a:ea typeface="+mj-ea"/>
                <a:cs typeface="+mj-cs"/>
              </a:rPr>
              <a:t>, </a:t>
            </a:r>
            <a:r>
              <a:rPr lang="ru-RU" kern="1200" dirty="0" err="1">
                <a:solidFill>
                  <a:schemeClr val="accent5">
                    <a:lumMod val="75000"/>
                  </a:schemeClr>
                </a:solidFill>
                <a:latin typeface="+mj-lt"/>
                <a:ea typeface="+mj-ea"/>
                <a:cs typeface="+mj-cs"/>
              </a:rPr>
              <a:t>регулиране</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болести</a:t>
            </a:r>
            <a:r>
              <a:rPr lang="ru-RU" kern="1200" dirty="0">
                <a:solidFill>
                  <a:schemeClr val="accent5">
                    <a:lumMod val="75000"/>
                  </a:schemeClr>
                </a:solidFill>
                <a:latin typeface="+mj-lt"/>
                <a:ea typeface="+mj-ea"/>
                <a:cs typeface="+mj-cs"/>
              </a:rPr>
              <a:t> и вредители, </a:t>
            </a:r>
            <a:r>
              <a:rPr lang="ru-RU" kern="1200" dirty="0" err="1">
                <a:solidFill>
                  <a:schemeClr val="accent5">
                    <a:lumMod val="75000"/>
                  </a:schemeClr>
                </a:solidFill>
                <a:latin typeface="+mj-lt"/>
                <a:ea typeface="+mj-ea"/>
                <a:cs typeface="+mj-cs"/>
              </a:rPr>
              <a:t>опрашване</a:t>
            </a:r>
            <a:r>
              <a:rPr lang="ru-RU" kern="1200" dirty="0">
                <a:solidFill>
                  <a:schemeClr val="accent5">
                    <a:lumMod val="75000"/>
                  </a:schemeClr>
                </a:solidFill>
                <a:latin typeface="+mj-lt"/>
                <a:ea typeface="+mj-ea"/>
                <a:cs typeface="+mj-cs"/>
              </a:rPr>
              <a:t>, </a:t>
            </a:r>
            <a:r>
              <a:rPr lang="ru-RU" kern="1200" dirty="0" err="1">
                <a:solidFill>
                  <a:schemeClr val="accent5">
                    <a:lumMod val="75000"/>
                  </a:schemeClr>
                </a:solidFill>
                <a:latin typeface="+mj-lt"/>
                <a:ea typeface="+mj-ea"/>
                <a:cs typeface="+mj-cs"/>
              </a:rPr>
              <a:t>регулиране</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природни</a:t>
            </a:r>
            <a:r>
              <a:rPr lang="ru-RU" kern="1200" dirty="0">
                <a:solidFill>
                  <a:schemeClr val="accent5">
                    <a:lumMod val="75000"/>
                  </a:schemeClr>
                </a:solidFill>
                <a:latin typeface="+mj-lt"/>
                <a:ea typeface="+mj-ea"/>
                <a:cs typeface="+mj-cs"/>
              </a:rPr>
              <a:t> бедствия; </a:t>
            </a:r>
            <a:r>
              <a:rPr lang="ru-RU" dirty="0"/>
              <a:t/>
            </a:r>
            <a:br>
              <a:rPr lang="ru-RU" dirty="0"/>
            </a:br>
            <a:endParaRPr lang="bg-BG" dirty="0"/>
          </a:p>
        </p:txBody>
      </p:sp>
      <p:pic>
        <p:nvPicPr>
          <p:cNvPr id="7" name="Картина 6"/>
          <p:cNvPicPr>
            <a:picLocks noChangeAspect="1"/>
          </p:cNvPicPr>
          <p:nvPr/>
        </p:nvPicPr>
        <p:blipFill>
          <a:blip r:embed="rId2"/>
          <a:stretch>
            <a:fillRect/>
          </a:stretch>
        </p:blipFill>
        <p:spPr>
          <a:xfrm>
            <a:off x="231140" y="2253797"/>
            <a:ext cx="3020615" cy="1698326"/>
          </a:xfrm>
          <a:prstGeom prst="rect">
            <a:avLst/>
          </a:prstGeom>
        </p:spPr>
      </p:pic>
    </p:spTree>
    <p:extLst>
      <p:ext uri="{BB962C8B-B14F-4D97-AF65-F5344CB8AC3E}">
        <p14:creationId xmlns:p14="http://schemas.microsoft.com/office/powerpoint/2010/main" val="3195025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684761" y="1380219"/>
            <a:ext cx="7648644" cy="1438482"/>
          </a:xfrm>
        </p:spPr>
        <p:txBody>
          <a:bodyPr/>
          <a:lstStyle/>
          <a:p>
            <a:pPr algn="l"/>
            <a:r>
              <a:rPr lang="ru-RU" sz="1400" dirty="0" err="1" smtClean="0">
                <a:solidFill>
                  <a:schemeClr val="accent5">
                    <a:lumMod val="75000"/>
                  </a:schemeClr>
                </a:solidFill>
              </a:rPr>
              <a:t>Биологичното</a:t>
            </a:r>
            <a:r>
              <a:rPr lang="ru-RU" sz="1400" dirty="0" smtClean="0">
                <a:solidFill>
                  <a:schemeClr val="accent5">
                    <a:lumMod val="75000"/>
                  </a:schemeClr>
                </a:solidFill>
              </a:rPr>
              <a:t> </a:t>
            </a:r>
            <a:r>
              <a:rPr lang="ru-RU" sz="1400" dirty="0">
                <a:solidFill>
                  <a:schemeClr val="accent5">
                    <a:lumMod val="75000"/>
                  </a:schemeClr>
                </a:solidFill>
              </a:rPr>
              <a:t>разнообразие е </a:t>
            </a:r>
            <a:r>
              <a:rPr lang="ru-RU" sz="1400" dirty="0" err="1">
                <a:solidFill>
                  <a:schemeClr val="accent5">
                    <a:lumMod val="75000"/>
                  </a:schemeClr>
                </a:solidFill>
              </a:rPr>
              <a:t>пряко</a:t>
            </a:r>
            <a:r>
              <a:rPr lang="ru-RU" sz="1400" dirty="0">
                <a:solidFill>
                  <a:schemeClr val="accent5">
                    <a:lumMod val="75000"/>
                  </a:schemeClr>
                </a:solidFill>
              </a:rPr>
              <a:t> </a:t>
            </a:r>
            <a:r>
              <a:rPr lang="ru-RU" sz="1400" dirty="0" err="1">
                <a:solidFill>
                  <a:schemeClr val="accent5">
                    <a:lumMod val="75000"/>
                  </a:schemeClr>
                </a:solidFill>
              </a:rPr>
              <a:t>свързано</a:t>
            </a:r>
            <a:r>
              <a:rPr lang="ru-RU" sz="1400" dirty="0">
                <a:solidFill>
                  <a:schemeClr val="accent5">
                    <a:lumMod val="75000"/>
                  </a:schemeClr>
                </a:solidFill>
              </a:rPr>
              <a:t> с </a:t>
            </a:r>
            <a:r>
              <a:rPr lang="ru-RU" sz="1400" dirty="0" err="1">
                <a:solidFill>
                  <a:schemeClr val="accent5">
                    <a:lumMod val="75000"/>
                  </a:schemeClr>
                </a:solidFill>
              </a:rPr>
              <a:t>изменението</a:t>
            </a:r>
            <a:r>
              <a:rPr lang="ru-RU" sz="1400" dirty="0">
                <a:solidFill>
                  <a:schemeClr val="accent5">
                    <a:lumMod val="75000"/>
                  </a:schemeClr>
                </a:solidFill>
              </a:rPr>
              <a:t> на климата.</a:t>
            </a:r>
            <a:br>
              <a:rPr lang="ru-RU" sz="1400" dirty="0">
                <a:solidFill>
                  <a:schemeClr val="accent5">
                    <a:lumMod val="75000"/>
                  </a:schemeClr>
                </a:solidFill>
              </a:rPr>
            </a:br>
            <a:r>
              <a:rPr lang="ru-RU" sz="1400" dirty="0">
                <a:solidFill>
                  <a:schemeClr val="accent5">
                    <a:lumMod val="75000"/>
                  </a:schemeClr>
                </a:solidFill>
              </a:rPr>
              <a:t/>
            </a:r>
            <a:br>
              <a:rPr lang="ru-RU" sz="1400" dirty="0">
                <a:solidFill>
                  <a:schemeClr val="accent5">
                    <a:lumMod val="75000"/>
                  </a:schemeClr>
                </a:solidFill>
              </a:rPr>
            </a:br>
            <a:r>
              <a:rPr lang="ru-RU" sz="1400" dirty="0" err="1">
                <a:solidFill>
                  <a:schemeClr val="accent5">
                    <a:lumMod val="75000"/>
                  </a:schemeClr>
                </a:solidFill>
              </a:rPr>
              <a:t>Съхранението</a:t>
            </a:r>
            <a:r>
              <a:rPr lang="ru-RU" sz="1400" dirty="0">
                <a:solidFill>
                  <a:schemeClr val="accent5">
                    <a:lumMod val="75000"/>
                  </a:schemeClr>
                </a:solidFill>
              </a:rPr>
              <a:t> на </a:t>
            </a:r>
            <a:r>
              <a:rPr lang="ru-RU" sz="1400" dirty="0" err="1">
                <a:solidFill>
                  <a:schemeClr val="accent5">
                    <a:lumMod val="75000"/>
                  </a:schemeClr>
                </a:solidFill>
              </a:rPr>
              <a:t>влажни</a:t>
            </a:r>
            <a:r>
              <a:rPr lang="ru-RU" sz="1400" dirty="0">
                <a:solidFill>
                  <a:schemeClr val="accent5">
                    <a:lumMod val="75000"/>
                  </a:schemeClr>
                </a:solidFill>
              </a:rPr>
              <a:t> </a:t>
            </a:r>
            <a:r>
              <a:rPr lang="ru-RU" sz="1400" dirty="0" err="1">
                <a:solidFill>
                  <a:schemeClr val="accent5">
                    <a:lumMod val="75000"/>
                  </a:schemeClr>
                </a:solidFill>
              </a:rPr>
              <a:t>зони</a:t>
            </a:r>
            <a:r>
              <a:rPr lang="ru-RU" sz="1400" dirty="0">
                <a:solidFill>
                  <a:schemeClr val="accent5">
                    <a:lumMod val="75000"/>
                  </a:schemeClr>
                </a:solidFill>
              </a:rPr>
              <a:t>, </a:t>
            </a:r>
            <a:r>
              <a:rPr lang="ru-RU" sz="1400" dirty="0" err="1">
                <a:solidFill>
                  <a:schemeClr val="accent5">
                    <a:lumMod val="75000"/>
                  </a:schemeClr>
                </a:solidFill>
              </a:rPr>
              <a:t>торфища</a:t>
            </a:r>
            <a:r>
              <a:rPr lang="ru-RU" sz="1400" dirty="0">
                <a:solidFill>
                  <a:schemeClr val="accent5">
                    <a:lumMod val="75000"/>
                  </a:schemeClr>
                </a:solidFill>
              </a:rPr>
              <a:t> и </a:t>
            </a:r>
            <a:r>
              <a:rPr lang="ru-RU" sz="1400" dirty="0" err="1" smtClean="0">
                <a:solidFill>
                  <a:schemeClr val="accent5">
                    <a:lumMod val="75000"/>
                  </a:schemeClr>
                </a:solidFill>
              </a:rPr>
              <a:t>агролесовъдните</a:t>
            </a:r>
            <a:r>
              <a:rPr lang="ru-RU" sz="1400" dirty="0" smtClean="0">
                <a:solidFill>
                  <a:schemeClr val="accent5">
                    <a:lumMod val="75000"/>
                  </a:schemeClr>
                </a:solidFill>
              </a:rPr>
              <a:t> </a:t>
            </a:r>
            <a:r>
              <a:rPr lang="ru-RU" sz="1400" dirty="0" err="1">
                <a:solidFill>
                  <a:schemeClr val="accent5">
                    <a:lumMod val="75000"/>
                  </a:schemeClr>
                </a:solidFill>
              </a:rPr>
              <a:t>екосистеми</a:t>
            </a:r>
            <a:r>
              <a:rPr lang="ru-RU" sz="1400" dirty="0">
                <a:solidFill>
                  <a:schemeClr val="accent5">
                    <a:lumMod val="75000"/>
                  </a:schemeClr>
                </a:solidFill>
              </a:rPr>
              <a:t>, </a:t>
            </a:r>
            <a:r>
              <a:rPr lang="ru-RU" sz="1400" dirty="0" err="1">
                <a:solidFill>
                  <a:schemeClr val="accent5">
                    <a:lumMod val="75000"/>
                  </a:schemeClr>
                </a:solidFill>
              </a:rPr>
              <a:t>като</a:t>
            </a:r>
            <a:r>
              <a:rPr lang="ru-RU" sz="1400" dirty="0">
                <a:solidFill>
                  <a:schemeClr val="accent5">
                    <a:lumMod val="75000"/>
                  </a:schemeClr>
                </a:solidFill>
              </a:rPr>
              <a:t> част от </a:t>
            </a:r>
            <a:r>
              <a:rPr lang="ru-RU" sz="1400" dirty="0" err="1">
                <a:solidFill>
                  <a:schemeClr val="accent5">
                    <a:lumMod val="75000"/>
                  </a:schemeClr>
                </a:solidFill>
              </a:rPr>
              <a:t>защитените</a:t>
            </a:r>
            <a:r>
              <a:rPr lang="ru-RU" sz="1400" dirty="0">
                <a:solidFill>
                  <a:schemeClr val="accent5">
                    <a:lumMod val="75000"/>
                  </a:schemeClr>
                </a:solidFill>
              </a:rPr>
              <a:t> </a:t>
            </a:r>
            <a:r>
              <a:rPr lang="ru-RU" sz="1400" dirty="0" err="1">
                <a:solidFill>
                  <a:schemeClr val="accent5">
                    <a:lumMod val="75000"/>
                  </a:schemeClr>
                </a:solidFill>
              </a:rPr>
              <a:t>зони</a:t>
            </a:r>
            <a:r>
              <a:rPr lang="ru-RU" sz="1400" dirty="0">
                <a:solidFill>
                  <a:schemeClr val="accent5">
                    <a:lumMod val="75000"/>
                  </a:schemeClr>
                </a:solidFill>
              </a:rPr>
              <a:t> </a:t>
            </a:r>
            <a:r>
              <a:rPr lang="ru-RU" sz="1400" dirty="0" err="1">
                <a:solidFill>
                  <a:schemeClr val="accent5">
                    <a:lumMod val="75000"/>
                  </a:schemeClr>
                </a:solidFill>
              </a:rPr>
              <a:t>оказват</a:t>
            </a:r>
            <a:r>
              <a:rPr lang="ru-RU" sz="1400" dirty="0">
                <a:solidFill>
                  <a:schemeClr val="accent5">
                    <a:lumMod val="75000"/>
                  </a:schemeClr>
                </a:solidFill>
              </a:rPr>
              <a:t> </a:t>
            </a:r>
            <a:r>
              <a:rPr lang="ru-RU" sz="1400" dirty="0" err="1">
                <a:solidFill>
                  <a:schemeClr val="accent5">
                    <a:lumMod val="75000"/>
                  </a:schemeClr>
                </a:solidFill>
              </a:rPr>
              <a:t>положително</a:t>
            </a:r>
            <a:r>
              <a:rPr lang="ru-RU" sz="1400" dirty="0">
                <a:solidFill>
                  <a:schemeClr val="accent5">
                    <a:lumMod val="75000"/>
                  </a:schemeClr>
                </a:solidFill>
              </a:rPr>
              <a:t> </a:t>
            </a:r>
            <a:r>
              <a:rPr lang="ru-RU" sz="1400" dirty="0" err="1">
                <a:solidFill>
                  <a:schemeClr val="accent5">
                    <a:lumMod val="75000"/>
                  </a:schemeClr>
                </a:solidFill>
              </a:rPr>
              <a:t>въздействие</a:t>
            </a:r>
            <a:r>
              <a:rPr lang="ru-RU" sz="1400" dirty="0">
                <a:solidFill>
                  <a:schemeClr val="accent5">
                    <a:lumMod val="75000"/>
                  </a:schemeClr>
                </a:solidFill>
              </a:rPr>
              <a:t> </a:t>
            </a:r>
            <a:r>
              <a:rPr lang="ru-RU" sz="1400" dirty="0" err="1">
                <a:solidFill>
                  <a:schemeClr val="accent5">
                    <a:lumMod val="75000"/>
                  </a:schemeClr>
                </a:solidFill>
              </a:rPr>
              <a:t>върху</a:t>
            </a:r>
            <a:r>
              <a:rPr lang="ru-RU" sz="1400" dirty="0">
                <a:solidFill>
                  <a:schemeClr val="accent5">
                    <a:lumMod val="75000"/>
                  </a:schemeClr>
                </a:solidFill>
              </a:rPr>
              <a:t> </a:t>
            </a:r>
            <a:r>
              <a:rPr lang="ru-RU" sz="1400" dirty="0" err="1">
                <a:solidFill>
                  <a:schemeClr val="accent5">
                    <a:lumMod val="75000"/>
                  </a:schemeClr>
                </a:solidFill>
              </a:rPr>
              <a:t>въглеродните</a:t>
            </a:r>
            <a:r>
              <a:rPr lang="ru-RU" sz="1400" dirty="0">
                <a:solidFill>
                  <a:schemeClr val="accent5">
                    <a:lumMod val="75000"/>
                  </a:schemeClr>
                </a:solidFill>
              </a:rPr>
              <a:t> </a:t>
            </a:r>
            <a:r>
              <a:rPr lang="ru-RU" sz="1400" dirty="0" err="1">
                <a:solidFill>
                  <a:schemeClr val="accent5">
                    <a:lumMod val="75000"/>
                  </a:schemeClr>
                </a:solidFill>
              </a:rPr>
              <a:t>потоци</a:t>
            </a:r>
            <a:r>
              <a:rPr lang="ru-RU" sz="1400" dirty="0">
                <a:solidFill>
                  <a:schemeClr val="accent5">
                    <a:lumMod val="75000"/>
                  </a:schemeClr>
                </a:solidFill>
              </a:rPr>
              <a:t>, а </a:t>
            </a:r>
            <a:r>
              <a:rPr lang="ru-RU" sz="1400" dirty="0" err="1">
                <a:solidFill>
                  <a:schemeClr val="accent5">
                    <a:lumMod val="75000"/>
                  </a:schemeClr>
                </a:solidFill>
              </a:rPr>
              <a:t>преобразуването</a:t>
            </a:r>
            <a:r>
              <a:rPr lang="ru-RU" sz="1400" dirty="0">
                <a:solidFill>
                  <a:schemeClr val="accent5">
                    <a:lumMod val="75000"/>
                  </a:schemeClr>
                </a:solidFill>
              </a:rPr>
              <a:t> на </a:t>
            </a:r>
            <a:r>
              <a:rPr lang="ru-RU" sz="1400" dirty="0" err="1">
                <a:solidFill>
                  <a:schemeClr val="accent5">
                    <a:lumMod val="75000"/>
                  </a:schemeClr>
                </a:solidFill>
              </a:rPr>
              <a:t>пасища</a:t>
            </a:r>
            <a:r>
              <a:rPr lang="ru-RU" sz="1400" dirty="0">
                <a:solidFill>
                  <a:schemeClr val="accent5">
                    <a:lumMod val="75000"/>
                  </a:schemeClr>
                </a:solidFill>
              </a:rPr>
              <a:t> в </a:t>
            </a:r>
            <a:r>
              <a:rPr lang="ru-RU" sz="1400" dirty="0" err="1">
                <a:solidFill>
                  <a:schemeClr val="accent5">
                    <a:lumMod val="75000"/>
                  </a:schemeClr>
                </a:solidFill>
              </a:rPr>
              <a:t>земеделска</a:t>
            </a:r>
            <a:r>
              <a:rPr lang="ru-RU" sz="1400" dirty="0">
                <a:solidFill>
                  <a:schemeClr val="accent5">
                    <a:lumMod val="75000"/>
                  </a:schemeClr>
                </a:solidFill>
              </a:rPr>
              <a:t> </a:t>
            </a:r>
            <a:r>
              <a:rPr lang="ru-RU" sz="1400" dirty="0" err="1">
                <a:solidFill>
                  <a:schemeClr val="accent5">
                    <a:lumMod val="75000"/>
                  </a:schemeClr>
                </a:solidFill>
              </a:rPr>
              <a:t>земя</a:t>
            </a:r>
            <a:r>
              <a:rPr lang="ru-RU" sz="1400" dirty="0">
                <a:solidFill>
                  <a:schemeClr val="accent5">
                    <a:lumMod val="75000"/>
                  </a:schemeClr>
                </a:solidFill>
              </a:rPr>
              <a:t>, води до </a:t>
            </a:r>
            <a:r>
              <a:rPr lang="ru-RU" sz="1400" dirty="0" err="1">
                <a:solidFill>
                  <a:schemeClr val="accent5">
                    <a:lumMod val="75000"/>
                  </a:schemeClr>
                </a:solidFill>
              </a:rPr>
              <a:t>освобождаването</a:t>
            </a:r>
            <a:r>
              <a:rPr lang="ru-RU" sz="1400" dirty="0">
                <a:solidFill>
                  <a:schemeClr val="accent5">
                    <a:lumMod val="75000"/>
                  </a:schemeClr>
                </a:solidFill>
              </a:rPr>
              <a:t> на запасите от CO2 в </a:t>
            </a:r>
            <a:r>
              <a:rPr lang="ru-RU" sz="1400" dirty="0" err="1">
                <a:solidFill>
                  <a:schemeClr val="accent5">
                    <a:lumMod val="75000"/>
                  </a:schemeClr>
                </a:solidFill>
              </a:rPr>
              <a:t>атмосферата</a:t>
            </a:r>
            <a:r>
              <a:rPr lang="ru-RU" sz="1400" dirty="0" smtClean="0">
                <a:solidFill>
                  <a:schemeClr val="accent5">
                    <a:lumMod val="75000"/>
                  </a:schemeClr>
                </a:solidFill>
              </a:rPr>
              <a:t>.</a:t>
            </a:r>
            <a:endParaRPr lang="bg-BG" sz="1400" dirty="0"/>
          </a:p>
        </p:txBody>
      </p:sp>
      <p:pic>
        <p:nvPicPr>
          <p:cNvPr id="3074" name="Picture 2" descr="E:\любими снимки\DSC_01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853" y="2818701"/>
            <a:ext cx="3421230" cy="1923570"/>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ово поле 3"/>
          <p:cNvSpPr txBox="1"/>
          <p:nvPr/>
        </p:nvSpPr>
        <p:spPr>
          <a:xfrm>
            <a:off x="4773336" y="7938"/>
            <a:ext cx="2306972" cy="461665"/>
          </a:xfrm>
          <a:prstGeom prst="rect">
            <a:avLst/>
          </a:prstGeom>
          <a:noFill/>
        </p:spPr>
        <p:txBody>
          <a:bodyPr wrap="square" rtlCol="0">
            <a:spAutoFit/>
          </a:bodyPr>
          <a:lstStyle/>
          <a:p>
            <a:r>
              <a:rPr lang="bg-BG" sz="2400" dirty="0">
                <a:solidFill>
                  <a:schemeClr val="accent1"/>
                </a:solidFill>
              </a:rPr>
              <a:t>Натура 2000</a:t>
            </a:r>
            <a:endParaRPr lang="bg-BG" sz="2400" dirty="0"/>
          </a:p>
        </p:txBody>
      </p:sp>
      <p:sp>
        <p:nvSpPr>
          <p:cNvPr id="3" name="Текстово поле 2"/>
          <p:cNvSpPr txBox="1"/>
          <p:nvPr/>
        </p:nvSpPr>
        <p:spPr>
          <a:xfrm>
            <a:off x="755010" y="555579"/>
            <a:ext cx="7910818" cy="738664"/>
          </a:xfrm>
          <a:prstGeom prst="rect">
            <a:avLst/>
          </a:prstGeom>
          <a:noFill/>
        </p:spPr>
        <p:txBody>
          <a:bodyPr wrap="square" rtlCol="0">
            <a:spAutoFit/>
          </a:bodyPr>
          <a:lstStyle/>
          <a:p>
            <a:r>
              <a:rPr lang="ru-RU" b="1" kern="1200" dirty="0">
                <a:solidFill>
                  <a:schemeClr val="accent5">
                    <a:lumMod val="75000"/>
                  </a:schemeClr>
                </a:solidFill>
                <a:latin typeface="+mj-lt"/>
                <a:ea typeface="+mj-ea"/>
                <a:cs typeface="+mj-cs"/>
              </a:rPr>
              <a:t>• </a:t>
            </a:r>
            <a:r>
              <a:rPr lang="ru-RU" b="1" kern="1200" dirty="0" err="1">
                <a:solidFill>
                  <a:schemeClr val="accent5">
                    <a:lumMod val="75000"/>
                  </a:schemeClr>
                </a:solidFill>
                <a:latin typeface="+mj-lt"/>
                <a:ea typeface="+mj-ea"/>
                <a:cs typeface="+mj-cs"/>
              </a:rPr>
              <a:t>Поддържащи</a:t>
            </a:r>
            <a:r>
              <a:rPr lang="ru-RU" b="1" kern="1200" dirty="0">
                <a:solidFill>
                  <a:schemeClr val="accent5">
                    <a:lumMod val="75000"/>
                  </a:schemeClr>
                </a:solidFill>
                <a:latin typeface="+mj-lt"/>
                <a:ea typeface="+mj-ea"/>
                <a:cs typeface="+mj-cs"/>
              </a:rPr>
              <a:t> услуги</a:t>
            </a:r>
            <a:r>
              <a:rPr lang="ru-RU" kern="1200" dirty="0">
                <a:solidFill>
                  <a:schemeClr val="accent5">
                    <a:lumMod val="75000"/>
                  </a:schemeClr>
                </a:solidFill>
                <a:latin typeface="+mj-lt"/>
                <a:ea typeface="+mj-ea"/>
                <a:cs typeface="+mj-cs"/>
              </a:rPr>
              <a:t>: </a:t>
            </a:r>
            <a:r>
              <a:rPr lang="ru-RU" kern="1200" dirty="0" err="1">
                <a:solidFill>
                  <a:schemeClr val="accent5">
                    <a:lumMod val="75000"/>
                  </a:schemeClr>
                </a:solidFill>
                <a:latin typeface="+mj-lt"/>
                <a:ea typeface="+mj-ea"/>
                <a:cs typeface="+mj-cs"/>
              </a:rPr>
              <a:t>формиране</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почвата</a:t>
            </a:r>
            <a:r>
              <a:rPr lang="ru-RU" kern="1200" dirty="0">
                <a:solidFill>
                  <a:schemeClr val="accent5">
                    <a:lumMod val="75000"/>
                  </a:schemeClr>
                </a:solidFill>
                <a:latin typeface="+mj-lt"/>
                <a:ea typeface="+mj-ea"/>
                <a:cs typeface="+mj-cs"/>
              </a:rPr>
              <a:t>, фотосинтеза, </a:t>
            </a:r>
            <a:r>
              <a:rPr lang="ru-RU" kern="1200" dirty="0" err="1">
                <a:solidFill>
                  <a:schemeClr val="accent5">
                    <a:lumMod val="75000"/>
                  </a:schemeClr>
                </a:solidFill>
                <a:latin typeface="+mj-lt"/>
                <a:ea typeface="+mj-ea"/>
                <a:cs typeface="+mj-cs"/>
              </a:rPr>
              <a:t>първична</a:t>
            </a:r>
            <a:r>
              <a:rPr lang="ru-RU" kern="1200" dirty="0">
                <a:solidFill>
                  <a:schemeClr val="accent5">
                    <a:lumMod val="75000"/>
                  </a:schemeClr>
                </a:solidFill>
                <a:latin typeface="+mj-lt"/>
                <a:ea typeface="+mj-ea"/>
                <a:cs typeface="+mj-cs"/>
              </a:rPr>
              <a:t> продукция, </a:t>
            </a:r>
            <a:r>
              <a:rPr lang="ru-RU" kern="1200" dirty="0" err="1">
                <a:solidFill>
                  <a:schemeClr val="accent5">
                    <a:lumMod val="75000"/>
                  </a:schemeClr>
                </a:solidFill>
                <a:latin typeface="+mj-lt"/>
                <a:ea typeface="+mj-ea"/>
                <a:cs typeface="+mj-cs"/>
              </a:rPr>
              <a:t>кръговрат</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хранителните</a:t>
            </a:r>
            <a:r>
              <a:rPr lang="ru-RU" kern="1200" dirty="0">
                <a:solidFill>
                  <a:schemeClr val="accent5">
                    <a:lumMod val="75000"/>
                  </a:schemeClr>
                </a:solidFill>
                <a:latin typeface="+mj-lt"/>
                <a:ea typeface="+mj-ea"/>
                <a:cs typeface="+mj-cs"/>
              </a:rPr>
              <a:t> вещества, </a:t>
            </a:r>
            <a:r>
              <a:rPr lang="ru-RU" kern="1200" dirty="0" err="1">
                <a:solidFill>
                  <a:schemeClr val="accent5">
                    <a:lumMod val="75000"/>
                  </a:schemeClr>
                </a:solidFill>
                <a:latin typeface="+mj-lt"/>
                <a:ea typeface="+mj-ea"/>
                <a:cs typeface="+mj-cs"/>
              </a:rPr>
              <a:t>кръговрат</a:t>
            </a:r>
            <a:r>
              <a:rPr lang="ru-RU" kern="1200" dirty="0">
                <a:solidFill>
                  <a:schemeClr val="accent5">
                    <a:lumMod val="75000"/>
                  </a:schemeClr>
                </a:solidFill>
                <a:latin typeface="+mj-lt"/>
                <a:ea typeface="+mj-ea"/>
                <a:cs typeface="+mj-cs"/>
              </a:rPr>
              <a:t> на </a:t>
            </a:r>
            <a:r>
              <a:rPr lang="ru-RU" kern="1200" dirty="0" err="1">
                <a:solidFill>
                  <a:schemeClr val="accent5">
                    <a:lumMod val="75000"/>
                  </a:schemeClr>
                </a:solidFill>
                <a:latin typeface="+mj-lt"/>
                <a:ea typeface="+mj-ea"/>
                <a:cs typeface="+mj-cs"/>
              </a:rPr>
              <a:t>водата</a:t>
            </a:r>
            <a:r>
              <a:rPr lang="ru-RU" kern="1200" dirty="0">
                <a:solidFill>
                  <a:schemeClr val="accent5">
                    <a:lumMod val="75000"/>
                  </a:schemeClr>
                </a:solidFill>
                <a:latin typeface="+mj-lt"/>
                <a:ea typeface="+mj-ea"/>
                <a:cs typeface="+mj-cs"/>
              </a:rPr>
              <a:t>.</a:t>
            </a:r>
            <a:r>
              <a:rPr lang="ru-RU" dirty="0">
                <a:solidFill>
                  <a:schemeClr val="accent5">
                    <a:lumMod val="75000"/>
                  </a:schemeClr>
                </a:solidFill>
              </a:rPr>
              <a:t/>
            </a:r>
            <a:br>
              <a:rPr lang="ru-RU" dirty="0">
                <a:solidFill>
                  <a:schemeClr val="accent5">
                    <a:lumMod val="75000"/>
                  </a:schemeClr>
                </a:solidFill>
              </a:rPr>
            </a:br>
            <a:endParaRPr lang="bg-BG" dirty="0"/>
          </a:p>
        </p:txBody>
      </p:sp>
      <p:pic>
        <p:nvPicPr>
          <p:cNvPr id="5122" name="Picture 2" descr="В община Видин разорават неправомерно общински земи, констатира комисия -  Новин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419" y="2818701"/>
            <a:ext cx="3489820" cy="1962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4379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969948" y="721452"/>
            <a:ext cx="6823423" cy="1113361"/>
          </a:xfrm>
        </p:spPr>
        <p:txBody>
          <a:bodyPr/>
          <a:lstStyle/>
          <a:p>
            <a:pPr algn="l"/>
            <a:r>
              <a:rPr lang="ru-RU" sz="1400" dirty="0">
                <a:solidFill>
                  <a:schemeClr val="accent5">
                    <a:lumMod val="75000"/>
                  </a:schemeClr>
                </a:solidFill>
              </a:rPr>
              <a:t>• </a:t>
            </a:r>
            <a:r>
              <a:rPr lang="ru-RU" sz="1400" b="1" dirty="0" err="1">
                <a:solidFill>
                  <a:schemeClr val="accent5">
                    <a:lumMod val="75000"/>
                  </a:schemeClr>
                </a:solidFill>
              </a:rPr>
              <a:t>Културни</a:t>
            </a:r>
            <a:r>
              <a:rPr lang="ru-RU" sz="1400" b="1" dirty="0">
                <a:solidFill>
                  <a:schemeClr val="accent5">
                    <a:lumMod val="75000"/>
                  </a:schemeClr>
                </a:solidFill>
              </a:rPr>
              <a:t> услуги</a:t>
            </a:r>
            <a:r>
              <a:rPr lang="ru-RU" sz="1400" dirty="0">
                <a:solidFill>
                  <a:schemeClr val="accent5">
                    <a:lumMod val="75000"/>
                  </a:schemeClr>
                </a:solidFill>
              </a:rPr>
              <a:t>: </a:t>
            </a:r>
            <a:r>
              <a:rPr lang="ru-RU" sz="1400" dirty="0" err="1">
                <a:solidFill>
                  <a:schemeClr val="accent5">
                    <a:lumMod val="75000"/>
                  </a:schemeClr>
                </a:solidFill>
              </a:rPr>
              <a:t>културно</a:t>
            </a:r>
            <a:r>
              <a:rPr lang="ru-RU" sz="1400" dirty="0">
                <a:solidFill>
                  <a:schemeClr val="accent5">
                    <a:lumMod val="75000"/>
                  </a:schemeClr>
                </a:solidFill>
              </a:rPr>
              <a:t> разнообразие и </a:t>
            </a:r>
            <a:r>
              <a:rPr lang="ru-RU" sz="1400" dirty="0" err="1" smtClean="0">
                <a:solidFill>
                  <a:schemeClr val="accent5">
                    <a:lumMod val="75000"/>
                  </a:schemeClr>
                </a:solidFill>
              </a:rPr>
              <a:t>познавателни</a:t>
            </a:r>
            <a:r>
              <a:rPr lang="ru-RU" sz="1400" dirty="0" smtClean="0">
                <a:solidFill>
                  <a:schemeClr val="accent5">
                    <a:lumMod val="75000"/>
                  </a:schemeClr>
                </a:solidFill>
              </a:rPr>
              <a:t> </a:t>
            </a:r>
            <a:r>
              <a:rPr lang="ru-RU" sz="1400" dirty="0" err="1" smtClean="0">
                <a:solidFill>
                  <a:schemeClr val="accent5">
                    <a:lumMod val="75000"/>
                  </a:schemeClr>
                </a:solidFill>
              </a:rPr>
              <a:t>системи</a:t>
            </a:r>
            <a:r>
              <a:rPr lang="ru-RU" sz="1400" dirty="0" smtClean="0">
                <a:solidFill>
                  <a:schemeClr val="accent5">
                    <a:lumMod val="75000"/>
                  </a:schemeClr>
                </a:solidFill>
              </a:rPr>
              <a:t>, </a:t>
            </a:r>
            <a:r>
              <a:rPr lang="ru-RU" sz="1400" dirty="0" err="1" smtClean="0">
                <a:solidFill>
                  <a:schemeClr val="accent5">
                    <a:lumMod val="75000"/>
                  </a:schemeClr>
                </a:solidFill>
              </a:rPr>
              <a:t>духовни</a:t>
            </a:r>
            <a:r>
              <a:rPr lang="ru-RU" sz="1400" dirty="0" smtClean="0">
                <a:solidFill>
                  <a:schemeClr val="accent5">
                    <a:lumMod val="75000"/>
                  </a:schemeClr>
                </a:solidFill>
              </a:rPr>
              <a:t> </a:t>
            </a:r>
            <a:r>
              <a:rPr lang="ru-RU" sz="1400" dirty="0">
                <a:solidFill>
                  <a:schemeClr val="accent5">
                    <a:lumMod val="75000"/>
                  </a:schemeClr>
                </a:solidFill>
              </a:rPr>
              <a:t>и </a:t>
            </a:r>
            <a:r>
              <a:rPr lang="ru-RU" sz="1400" dirty="0" err="1">
                <a:solidFill>
                  <a:schemeClr val="accent5">
                    <a:lumMod val="75000"/>
                  </a:schemeClr>
                </a:solidFill>
              </a:rPr>
              <a:t>религиозни</a:t>
            </a:r>
            <a:r>
              <a:rPr lang="ru-RU" sz="1400" dirty="0">
                <a:solidFill>
                  <a:schemeClr val="accent5">
                    <a:lumMod val="75000"/>
                  </a:schemeClr>
                </a:solidFill>
              </a:rPr>
              <a:t> </a:t>
            </a:r>
            <a:r>
              <a:rPr lang="ru-RU" sz="1400" dirty="0" err="1" smtClean="0">
                <a:solidFill>
                  <a:schemeClr val="accent5">
                    <a:lumMod val="75000"/>
                  </a:schemeClr>
                </a:solidFill>
              </a:rPr>
              <a:t>стойности</a:t>
            </a:r>
            <a:r>
              <a:rPr lang="ru-RU" sz="1400" dirty="0">
                <a:solidFill>
                  <a:schemeClr val="accent5">
                    <a:lumMod val="75000"/>
                  </a:schemeClr>
                </a:solidFill>
              </a:rPr>
              <a:t>, </a:t>
            </a:r>
            <a:r>
              <a:rPr lang="ru-RU" sz="1400" dirty="0" err="1">
                <a:solidFill>
                  <a:schemeClr val="accent5">
                    <a:lumMod val="75000"/>
                  </a:schemeClr>
                </a:solidFill>
              </a:rPr>
              <a:t>образователна</a:t>
            </a:r>
            <a:r>
              <a:rPr lang="ru-RU" sz="1400" dirty="0">
                <a:solidFill>
                  <a:schemeClr val="accent5">
                    <a:lumMod val="75000"/>
                  </a:schemeClr>
                </a:solidFill>
              </a:rPr>
              <a:t> </a:t>
            </a:r>
            <a:r>
              <a:rPr lang="ru-RU" sz="1400" dirty="0" err="1">
                <a:solidFill>
                  <a:schemeClr val="accent5">
                    <a:lumMod val="75000"/>
                  </a:schemeClr>
                </a:solidFill>
              </a:rPr>
              <a:t>стойност</a:t>
            </a:r>
            <a:r>
              <a:rPr lang="ru-RU" sz="1400" dirty="0">
                <a:solidFill>
                  <a:schemeClr val="accent5">
                    <a:lumMod val="75000"/>
                  </a:schemeClr>
                </a:solidFill>
              </a:rPr>
              <a:t>, </a:t>
            </a:r>
            <a:r>
              <a:rPr lang="ru-RU" sz="1400" dirty="0" err="1" smtClean="0">
                <a:solidFill>
                  <a:schemeClr val="accent5">
                    <a:lumMod val="75000"/>
                  </a:schemeClr>
                </a:solidFill>
              </a:rPr>
              <a:t>вдъхновение</a:t>
            </a:r>
            <a:r>
              <a:rPr lang="ru-RU" sz="1400" dirty="0" smtClean="0">
                <a:solidFill>
                  <a:schemeClr val="accent5">
                    <a:lumMod val="75000"/>
                  </a:schemeClr>
                </a:solidFill>
              </a:rPr>
              <a:t>, </a:t>
            </a:r>
            <a:r>
              <a:rPr lang="ru-RU" sz="1400" dirty="0" err="1" smtClean="0">
                <a:solidFill>
                  <a:schemeClr val="accent5">
                    <a:lumMod val="75000"/>
                  </a:schemeClr>
                </a:solidFill>
              </a:rPr>
              <a:t>естетична</a:t>
            </a:r>
            <a:r>
              <a:rPr lang="ru-RU" sz="1400" dirty="0" smtClean="0">
                <a:solidFill>
                  <a:schemeClr val="accent5">
                    <a:lumMod val="75000"/>
                  </a:schemeClr>
                </a:solidFill>
              </a:rPr>
              <a:t> </a:t>
            </a:r>
            <a:r>
              <a:rPr lang="ru-RU" sz="1400" dirty="0" err="1">
                <a:solidFill>
                  <a:schemeClr val="accent5">
                    <a:lumMod val="75000"/>
                  </a:schemeClr>
                </a:solidFill>
              </a:rPr>
              <a:t>стойност</a:t>
            </a:r>
            <a:r>
              <a:rPr lang="ru-RU" sz="1400" dirty="0">
                <a:solidFill>
                  <a:schemeClr val="accent5">
                    <a:lumMod val="75000"/>
                  </a:schemeClr>
                </a:solidFill>
              </a:rPr>
              <a:t>, </a:t>
            </a:r>
            <a:r>
              <a:rPr lang="ru-RU" sz="1400" dirty="0" err="1">
                <a:solidFill>
                  <a:schemeClr val="accent5">
                    <a:lumMod val="75000"/>
                  </a:schemeClr>
                </a:solidFill>
              </a:rPr>
              <a:t>социални</a:t>
            </a:r>
            <a:r>
              <a:rPr lang="ru-RU" sz="1400" dirty="0">
                <a:solidFill>
                  <a:schemeClr val="accent5">
                    <a:lumMod val="75000"/>
                  </a:schemeClr>
                </a:solidFill>
              </a:rPr>
              <a:t> отношения, </a:t>
            </a:r>
            <a:r>
              <a:rPr lang="ru-RU" sz="1400" dirty="0" smtClean="0">
                <a:solidFill>
                  <a:schemeClr val="accent5">
                    <a:lumMod val="75000"/>
                  </a:schemeClr>
                </a:solidFill>
              </a:rPr>
              <a:t>чувство за </a:t>
            </a:r>
            <a:r>
              <a:rPr lang="ru-RU" sz="1400" dirty="0" err="1" smtClean="0">
                <a:solidFill>
                  <a:schemeClr val="accent5">
                    <a:lumMod val="75000"/>
                  </a:schemeClr>
                </a:solidFill>
              </a:rPr>
              <a:t>принадлежност</a:t>
            </a:r>
            <a:r>
              <a:rPr lang="ru-RU" sz="1400" dirty="0" smtClean="0">
                <a:solidFill>
                  <a:schemeClr val="accent5">
                    <a:lumMod val="75000"/>
                  </a:schemeClr>
                </a:solidFill>
              </a:rPr>
              <a:t>, </a:t>
            </a:r>
            <a:r>
              <a:rPr lang="ru-RU" sz="1400" dirty="0" err="1" smtClean="0">
                <a:solidFill>
                  <a:schemeClr val="accent5">
                    <a:lumMod val="75000"/>
                  </a:schemeClr>
                </a:solidFill>
              </a:rPr>
              <a:t>културно</a:t>
            </a:r>
            <a:r>
              <a:rPr lang="ru-RU" sz="1400" dirty="0" smtClean="0">
                <a:solidFill>
                  <a:schemeClr val="accent5">
                    <a:lumMod val="75000"/>
                  </a:schemeClr>
                </a:solidFill>
              </a:rPr>
              <a:t> </a:t>
            </a:r>
            <a:r>
              <a:rPr lang="ru-RU" sz="1400" dirty="0">
                <a:solidFill>
                  <a:schemeClr val="accent5">
                    <a:lumMod val="75000"/>
                  </a:schemeClr>
                </a:solidFill>
              </a:rPr>
              <a:t>наследство, </a:t>
            </a:r>
            <a:r>
              <a:rPr lang="ru-RU" sz="1400" dirty="0" smtClean="0">
                <a:solidFill>
                  <a:schemeClr val="accent5">
                    <a:lumMod val="75000"/>
                  </a:schemeClr>
                </a:solidFill>
              </a:rPr>
              <a:t>рекреация и </a:t>
            </a:r>
            <a:r>
              <a:rPr lang="ru-RU" sz="1400" dirty="0" err="1">
                <a:solidFill>
                  <a:schemeClr val="accent5">
                    <a:lumMod val="75000"/>
                  </a:schemeClr>
                </a:solidFill>
              </a:rPr>
              <a:t>туризъм</a:t>
            </a:r>
            <a:r>
              <a:rPr lang="ru-RU" sz="1400" dirty="0">
                <a:solidFill>
                  <a:schemeClr val="accent5">
                    <a:lumMod val="75000"/>
                  </a:schemeClr>
                </a:solidFill>
              </a:rPr>
              <a:t>;</a:t>
            </a:r>
            <a:endParaRPr lang="bg-BG" sz="1400" dirty="0">
              <a:solidFill>
                <a:schemeClr val="accent5">
                  <a:lumMod val="75000"/>
                </a:schemeClr>
              </a:solidFill>
            </a:endParaRPr>
          </a:p>
        </p:txBody>
      </p:sp>
      <p:sp>
        <p:nvSpPr>
          <p:cNvPr id="3" name="Текстово поле 2"/>
          <p:cNvSpPr txBox="1"/>
          <p:nvPr/>
        </p:nvSpPr>
        <p:spPr>
          <a:xfrm>
            <a:off x="4773336" y="7938"/>
            <a:ext cx="2306972" cy="461665"/>
          </a:xfrm>
          <a:prstGeom prst="rect">
            <a:avLst/>
          </a:prstGeom>
          <a:noFill/>
        </p:spPr>
        <p:txBody>
          <a:bodyPr wrap="square" rtlCol="0">
            <a:spAutoFit/>
          </a:bodyPr>
          <a:lstStyle/>
          <a:p>
            <a:r>
              <a:rPr lang="bg-BG" sz="2400" dirty="0">
                <a:solidFill>
                  <a:schemeClr val="accent1"/>
                </a:solidFill>
              </a:rPr>
              <a:t>Натура 2000</a:t>
            </a:r>
            <a:endParaRPr lang="bg-BG" sz="2400" dirty="0"/>
          </a:p>
        </p:txBody>
      </p:sp>
      <p:pic>
        <p:nvPicPr>
          <p:cNvPr id="4" name="Картина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34117" y="2431745"/>
            <a:ext cx="2710690" cy="1639028"/>
          </a:xfrm>
          <a:prstGeom prst="rect">
            <a:avLst/>
          </a:prstGeom>
        </p:spPr>
      </p:pic>
      <p:pic>
        <p:nvPicPr>
          <p:cNvPr id="6" name="Картина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6147" y="2284342"/>
            <a:ext cx="3439486" cy="1933833"/>
          </a:xfrm>
          <a:prstGeom prst="rect">
            <a:avLst/>
          </a:prstGeom>
        </p:spPr>
      </p:pic>
      <p:pic>
        <p:nvPicPr>
          <p:cNvPr id="7" name="Картина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114092" y="2484627"/>
            <a:ext cx="2710689" cy="1533267"/>
          </a:xfrm>
          <a:prstGeom prst="rect">
            <a:avLst/>
          </a:prstGeom>
        </p:spPr>
      </p:pic>
    </p:spTree>
    <p:extLst>
      <p:ext uri="{BB962C8B-B14F-4D97-AF65-F5344CB8AC3E}">
        <p14:creationId xmlns:p14="http://schemas.microsoft.com/office/powerpoint/2010/main" val="32824338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10275443_1269041579777385_6547042170313133313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639" y="573457"/>
            <a:ext cx="8633562" cy="4392826"/>
          </a:xfrm>
          <a:prstGeom prst="rect">
            <a:avLst/>
          </a:prstGeom>
          <a:noFill/>
          <a:extLst>
            <a:ext uri="{909E8E84-426E-40DD-AFC4-6F175D3DCCD1}">
              <a14:hiddenFill xmlns:a14="http://schemas.microsoft.com/office/drawing/2010/main">
                <a:solidFill>
                  <a:srgbClr val="FFFFFF"/>
                </a:solidFill>
              </a14:hiddenFill>
            </a:ext>
          </a:extLst>
        </p:spPr>
      </p:pic>
      <p:sp>
        <p:nvSpPr>
          <p:cNvPr id="3" name="Правоъгълник 2"/>
          <p:cNvSpPr/>
          <p:nvPr/>
        </p:nvSpPr>
        <p:spPr>
          <a:xfrm>
            <a:off x="494270" y="847684"/>
            <a:ext cx="8460259" cy="3662541"/>
          </a:xfrm>
          <a:prstGeom prst="rect">
            <a:avLst/>
          </a:prstGeom>
          <a:noFill/>
          <a:ln>
            <a:solidFill>
              <a:schemeClr val="tx1"/>
            </a:solidFill>
          </a:ln>
        </p:spPr>
        <p:txBody>
          <a:bodyPr wrap="square" lIns="91440" tIns="45720" rIns="91440" bIns="45720">
            <a:spAutoFit/>
          </a:bodyPr>
          <a:lstStyle/>
          <a:p>
            <a:r>
              <a:rPr lang="bg-BG"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Използвани материали:</a:t>
            </a:r>
          </a:p>
          <a:p>
            <a:r>
              <a:rPr lang="bg-BG"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За по добро бъдеще. Добри практики в мрежата Натура 2000.</a:t>
            </a:r>
          </a:p>
          <a:p>
            <a:r>
              <a:rPr lang="bg-BG" sz="2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Анализ на спецификите на регион Хасково и възможностите,които предоставя мрежата Натура 2000 в него.</a:t>
            </a:r>
          </a:p>
          <a:p>
            <a:r>
              <a:rPr lang="bg-BG"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 </a:t>
            </a:r>
            <a:r>
              <a:rPr lang="bg-BG" sz="20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Фактологична</a:t>
            </a:r>
            <a:r>
              <a:rPr lang="bg-BG"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справка. Икономическите ползи от </a:t>
            </a:r>
            <a:r>
              <a:rPr lang="bg-BG"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НАТУРА.</a:t>
            </a:r>
          </a:p>
          <a:p>
            <a:r>
              <a:rPr lang="bg-BG" sz="2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4.Общински план за развитие на община Маджарово.</a:t>
            </a:r>
          </a:p>
          <a:p>
            <a:r>
              <a:rPr lang="bg-BG"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5.Информация от различни интернет сайтове.</a:t>
            </a:r>
          </a:p>
          <a:p>
            <a:r>
              <a:rPr lang="bg-BG"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6.Червената книга на България.</a:t>
            </a:r>
          </a:p>
          <a:p>
            <a:r>
              <a:rPr lang="bg-BG"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7. Информационна система Натура 2000.</a:t>
            </a:r>
          </a:p>
          <a:p>
            <a:r>
              <a:rPr lang="bg-BG"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8.Регистър на защитените територии и зони в България.</a:t>
            </a:r>
          </a:p>
          <a:p>
            <a:r>
              <a:rPr lang="bg-BG" sz="2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 Снимки: от интернет, от Владо и от Диана.</a:t>
            </a:r>
            <a:endParaRPr lang="bg-BG" sz="2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Картина 4"/>
          <p:cNvPicPr>
            <a:picLocks noChangeAspect="1"/>
          </p:cNvPicPr>
          <p:nvPr/>
        </p:nvPicPr>
        <p:blipFill>
          <a:blip r:embed="rId3"/>
          <a:stretch>
            <a:fillRect/>
          </a:stretch>
        </p:blipFill>
        <p:spPr>
          <a:xfrm>
            <a:off x="4931336" y="-72775"/>
            <a:ext cx="2402032" cy="646232"/>
          </a:xfrm>
          <a:prstGeom prst="rect">
            <a:avLst/>
          </a:prstGeom>
        </p:spPr>
      </p:pic>
    </p:spTree>
    <p:extLst>
      <p:ext uri="{BB962C8B-B14F-4D97-AF65-F5344CB8AC3E}">
        <p14:creationId xmlns:p14="http://schemas.microsoft.com/office/powerpoint/2010/main" val="1260631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63" y="1951038"/>
            <a:ext cx="9358313"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793" y="3399482"/>
            <a:ext cx="8513998" cy="1150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Картина 5"/>
          <p:cNvPicPr>
            <a:picLocks noChangeAspect="1"/>
          </p:cNvPicPr>
          <p:nvPr/>
        </p:nvPicPr>
        <p:blipFill>
          <a:blip r:embed="rId4"/>
          <a:stretch>
            <a:fillRect/>
          </a:stretch>
        </p:blipFill>
        <p:spPr>
          <a:xfrm>
            <a:off x="4931336" y="-72775"/>
            <a:ext cx="2402032" cy="646232"/>
          </a:xfrm>
          <a:prstGeom prst="rect">
            <a:avLst/>
          </a:prstGeom>
        </p:spPr>
      </p:pic>
      <p:grpSp>
        <p:nvGrpSpPr>
          <p:cNvPr id="7" name="Групиране 6"/>
          <p:cNvGrpSpPr/>
          <p:nvPr/>
        </p:nvGrpSpPr>
        <p:grpSpPr>
          <a:xfrm>
            <a:off x="72962" y="521546"/>
            <a:ext cx="8999660" cy="1529239"/>
            <a:chOff x="0" y="278368"/>
            <a:chExt cx="8999660" cy="1529239"/>
          </a:xfrm>
        </p:grpSpPr>
        <p:pic>
          <p:nvPicPr>
            <p:cNvPr id="8" name="Картина 7"/>
            <p:cNvPicPr>
              <a:picLocks noChangeAspect="1"/>
            </p:cNvPicPr>
            <p:nvPr/>
          </p:nvPicPr>
          <p:blipFill>
            <a:blip r:embed="rId5"/>
            <a:stretch>
              <a:fillRect/>
            </a:stretch>
          </p:blipFill>
          <p:spPr>
            <a:xfrm>
              <a:off x="7875373" y="279775"/>
              <a:ext cx="1124287" cy="910850"/>
            </a:xfrm>
            <a:prstGeom prst="rect">
              <a:avLst/>
            </a:prstGeom>
          </p:spPr>
        </p:pic>
        <p:grpSp>
          <p:nvGrpSpPr>
            <p:cNvPr id="9" name="Групиране 8"/>
            <p:cNvGrpSpPr/>
            <p:nvPr/>
          </p:nvGrpSpPr>
          <p:grpSpPr>
            <a:xfrm>
              <a:off x="0" y="278368"/>
              <a:ext cx="7659365" cy="1529239"/>
              <a:chOff x="-1135379" y="-369332"/>
              <a:chExt cx="7783829" cy="1529239"/>
            </a:xfrm>
          </p:grpSpPr>
          <p:grpSp>
            <p:nvGrpSpPr>
              <p:cNvPr id="10" name="Групиране 9"/>
              <p:cNvGrpSpPr/>
              <p:nvPr/>
            </p:nvGrpSpPr>
            <p:grpSpPr>
              <a:xfrm>
                <a:off x="-1135379" y="-200025"/>
                <a:ext cx="1901190" cy="1109980"/>
                <a:chOff x="-7469504" y="-295275"/>
                <a:chExt cx="1901190" cy="1109980"/>
              </a:xfrm>
            </p:grpSpPr>
            <p:pic>
              <p:nvPicPr>
                <p:cNvPr id="14" name="Картина 13"/>
                <p:cNvPicPr>
                  <a:picLocks noChangeAspect="1"/>
                </p:cNvPicPr>
                <p:nvPr/>
              </p:nvPicPr>
              <p:blipFill>
                <a:blip r:embed="rId6"/>
                <a:stretch>
                  <a:fillRect/>
                </a:stretch>
              </p:blipFill>
              <p:spPr>
                <a:xfrm>
                  <a:off x="-6843758" y="-295275"/>
                  <a:ext cx="590550" cy="400050"/>
                </a:xfrm>
                <a:prstGeom prst="rect">
                  <a:avLst/>
                </a:prstGeom>
              </p:spPr>
            </p:pic>
            <p:sp>
              <p:nvSpPr>
                <p:cNvPr id="15" name="Правоъгълник 14"/>
                <p:cNvSpPr/>
                <p:nvPr/>
              </p:nvSpPr>
              <p:spPr>
                <a:xfrm>
                  <a:off x="-7469504" y="80645"/>
                  <a:ext cx="1901190" cy="734060"/>
                </a:xfrm>
                <a:prstGeom prst="rect">
                  <a:avLst/>
                </a:prstGeom>
              </p:spPr>
              <p:txBody>
                <a:bodyPr wrap="square">
                  <a:spAutoFit/>
                </a:bodyPr>
                <a:lstStyle/>
                <a:p>
                  <a:pPr algn="ctr" fontAlgn="base">
                    <a:spcAft>
                      <a:spcPts val="0"/>
                    </a:spcAft>
                  </a:pPr>
                  <a:r>
                    <a:rPr lang="ru-RU" sz="1100" b="1" kern="1200" dirty="0">
                      <a:effectLst/>
                      <a:latin typeface="Arial"/>
                      <a:ea typeface="Times New Roman"/>
                      <a:cs typeface="Times New Roman"/>
                    </a:rPr>
                    <a:t>Европейски </a:t>
                  </a:r>
                  <a:r>
                    <a:rPr lang="ru-RU" sz="1100" b="1" kern="1200" dirty="0" err="1">
                      <a:effectLst/>
                      <a:latin typeface="Arial"/>
                      <a:ea typeface="Times New Roman"/>
                      <a:cs typeface="Times New Roman"/>
                    </a:rPr>
                    <a:t>съюз</a:t>
                  </a:r>
                  <a:endParaRPr lang="bg-BG" sz="1200" dirty="0">
                    <a:effectLst/>
                    <a:latin typeface="Times New Roman"/>
                    <a:ea typeface="Times New Roman"/>
                  </a:endParaRPr>
                </a:p>
                <a:p>
                  <a:pPr algn="ctr" fontAlgn="base">
                    <a:spcAft>
                      <a:spcPts val="0"/>
                    </a:spcAft>
                  </a:pPr>
                  <a:r>
                    <a:rPr lang="ru-RU" sz="1100" b="1" kern="1200" dirty="0">
                      <a:effectLst/>
                      <a:latin typeface="Arial"/>
                      <a:ea typeface="Times New Roman"/>
                      <a:cs typeface="Times New Roman"/>
                    </a:rPr>
                    <a:t>Европейски </a:t>
                  </a:r>
                  <a:r>
                    <a:rPr lang="ru-RU" sz="1100" b="1" kern="1200" dirty="0" err="1">
                      <a:effectLst/>
                      <a:latin typeface="Arial"/>
                      <a:ea typeface="Times New Roman"/>
                      <a:cs typeface="Times New Roman"/>
                    </a:rPr>
                    <a:t>структурни</a:t>
                  </a:r>
                  <a:r>
                    <a:rPr lang="ru-RU" sz="1100" b="1" kern="1200" dirty="0">
                      <a:effectLst/>
                      <a:latin typeface="Arial"/>
                      <a:ea typeface="Times New Roman"/>
                      <a:cs typeface="Times New Roman"/>
                    </a:rPr>
                    <a:t> и </a:t>
                  </a:r>
                  <a:r>
                    <a:rPr lang="ru-RU" sz="1100" b="1" kern="1200" dirty="0" err="1">
                      <a:effectLst/>
                      <a:latin typeface="Arial"/>
                      <a:ea typeface="Times New Roman"/>
                      <a:cs typeface="Times New Roman"/>
                    </a:rPr>
                    <a:t>инвестиционни</a:t>
                  </a:r>
                  <a:r>
                    <a:rPr lang="ru-RU" sz="1100" b="1" kern="1200" dirty="0">
                      <a:effectLst/>
                      <a:latin typeface="Arial"/>
                      <a:ea typeface="Times New Roman"/>
                      <a:cs typeface="Times New Roman"/>
                    </a:rPr>
                    <a:t> </a:t>
                  </a:r>
                  <a:r>
                    <a:rPr lang="ru-RU" sz="1100" b="1" kern="1200" dirty="0" err="1">
                      <a:effectLst/>
                      <a:latin typeface="Arial"/>
                      <a:ea typeface="Times New Roman"/>
                      <a:cs typeface="Times New Roman"/>
                    </a:rPr>
                    <a:t>фондове</a:t>
                  </a:r>
                  <a:endParaRPr lang="bg-BG" sz="1200" dirty="0">
                    <a:effectLst/>
                    <a:latin typeface="Times New Roman"/>
                    <a:ea typeface="Times New Roman"/>
                  </a:endParaRPr>
                </a:p>
              </p:txBody>
            </p:sp>
          </p:grpSp>
          <p:grpSp>
            <p:nvGrpSpPr>
              <p:cNvPr id="11" name="Групиране 10"/>
              <p:cNvGrpSpPr/>
              <p:nvPr/>
            </p:nvGrpSpPr>
            <p:grpSpPr>
              <a:xfrm>
                <a:off x="0" y="-369332"/>
                <a:ext cx="6648450" cy="1529239"/>
                <a:chOff x="0" y="-369332"/>
                <a:chExt cx="6648450" cy="1529239"/>
              </a:xfrm>
            </p:grpSpPr>
            <p:pic>
              <p:nvPicPr>
                <p:cNvPr id="12" name="Картина 11"/>
                <p:cNvPicPr>
                  <a:picLocks noChangeAspect="1"/>
                </p:cNvPicPr>
                <p:nvPr/>
              </p:nvPicPr>
              <p:blipFill>
                <a:blip r:embed="rId7"/>
                <a:stretch>
                  <a:fillRect/>
                </a:stretch>
              </p:blipFill>
              <p:spPr>
                <a:xfrm>
                  <a:off x="3024187" y="369332"/>
                  <a:ext cx="600075" cy="790575"/>
                </a:xfrm>
                <a:prstGeom prst="rect">
                  <a:avLst/>
                </a:prstGeom>
              </p:spPr>
            </p:pic>
            <p:sp>
              <p:nvSpPr>
                <p:cNvPr id="13" name="Текстово поле 10"/>
                <p:cNvSpPr txBox="1"/>
                <p:nvPr/>
              </p:nvSpPr>
              <p:spPr>
                <a:xfrm>
                  <a:off x="0" y="-369332"/>
                  <a:ext cx="6648450" cy="738664"/>
                </a:xfrm>
                <a:prstGeom prst="rect">
                  <a:avLst/>
                </a:prstGeom>
                <a:noFill/>
              </p:spPr>
              <p:txBody>
                <a:bodyPr wrap="square" rtlCol="0">
                  <a:spAutoFit/>
                </a:bodyPr>
                <a:lstStyle/>
                <a:p>
                  <a:pPr algn="ctr" fontAlgn="base">
                    <a:spcAft>
                      <a:spcPts val="0"/>
                    </a:spcAft>
                  </a:pPr>
                  <a:r>
                    <a:rPr lang="ru-RU" sz="1400" b="1" kern="1200" dirty="0">
                      <a:solidFill>
                        <a:srgbClr val="FF0000"/>
                      </a:solidFill>
                      <a:effectLst/>
                      <a:latin typeface="Arial"/>
                      <a:ea typeface="Times New Roman"/>
                      <a:cs typeface="Times New Roman"/>
                    </a:rPr>
                    <a:t>ОБЩИНА МАДЖАРОВО</a:t>
                  </a:r>
                  <a:endParaRPr lang="bg-BG" sz="1200" dirty="0">
                    <a:effectLst/>
                    <a:latin typeface="Times New Roman"/>
                    <a:ea typeface="Times New Roman"/>
                  </a:endParaRPr>
                </a:p>
                <a:p>
                  <a:pPr algn="ctr" fontAlgn="base">
                    <a:spcAft>
                      <a:spcPts val="0"/>
                    </a:spcAft>
                  </a:pPr>
                  <a:r>
                    <a:rPr lang="ru-RU" sz="1400" b="1" kern="1200" dirty="0" smtClean="0">
                      <a:solidFill>
                        <a:srgbClr val="FF0000"/>
                      </a:solidFill>
                      <a:effectLst/>
                      <a:latin typeface="Arial"/>
                      <a:ea typeface="Times New Roman"/>
                      <a:cs typeface="Times New Roman"/>
                    </a:rPr>
                    <a:t>     Проект </a:t>
                  </a:r>
                  <a:r>
                    <a:rPr lang="ru-RU" sz="1400" b="1" kern="1200" dirty="0">
                      <a:solidFill>
                        <a:srgbClr val="FF0000"/>
                      </a:solidFill>
                      <a:effectLst/>
                      <a:latin typeface="Arial"/>
                      <a:ea typeface="Times New Roman"/>
                      <a:cs typeface="Times New Roman"/>
                    </a:rPr>
                    <a:t>BG16M1OP002-3.019-0022-С01 </a:t>
                  </a:r>
                  <a:endParaRPr lang="ru-RU" sz="1400" b="1" kern="1200" dirty="0" smtClean="0">
                    <a:solidFill>
                      <a:srgbClr val="FF0000"/>
                    </a:solidFill>
                    <a:effectLst/>
                    <a:latin typeface="Arial"/>
                    <a:ea typeface="Times New Roman"/>
                    <a:cs typeface="Times New Roman"/>
                  </a:endParaRPr>
                </a:p>
                <a:p>
                  <a:pPr algn="ctr" fontAlgn="base">
                    <a:spcAft>
                      <a:spcPts val="0"/>
                    </a:spcAft>
                  </a:pPr>
                  <a:r>
                    <a:rPr lang="ru-RU" sz="1400" b="1" kern="1200" dirty="0" smtClean="0">
                      <a:solidFill>
                        <a:srgbClr val="FF0000"/>
                      </a:solidFill>
                      <a:effectLst/>
                      <a:latin typeface="Arial"/>
                      <a:ea typeface="Times New Roman"/>
                      <a:cs typeface="Times New Roman"/>
                    </a:rPr>
                    <a:t>„</a:t>
                  </a:r>
                  <a:r>
                    <a:rPr lang="ru-RU" sz="1400" b="1" kern="1200" dirty="0">
                      <a:solidFill>
                        <a:srgbClr val="FF0000"/>
                      </a:solidFill>
                      <a:effectLst/>
                      <a:latin typeface="Arial"/>
                      <a:ea typeface="Times New Roman"/>
                      <a:cs typeface="Times New Roman"/>
                    </a:rPr>
                    <a:t>Натура 2000   </a:t>
                  </a:r>
                  <a:r>
                    <a:rPr lang="ru-RU" sz="1400" b="1" kern="1200" dirty="0" err="1">
                      <a:solidFill>
                        <a:srgbClr val="FF0000"/>
                      </a:solidFill>
                      <a:effectLst/>
                      <a:latin typeface="Arial"/>
                      <a:ea typeface="Times New Roman"/>
                      <a:cs typeface="Times New Roman"/>
                    </a:rPr>
                    <a:t>област</a:t>
                  </a:r>
                  <a:r>
                    <a:rPr lang="ru-RU" sz="1400" b="1" kern="1200" dirty="0">
                      <a:solidFill>
                        <a:srgbClr val="FF0000"/>
                      </a:solidFill>
                      <a:effectLst/>
                      <a:latin typeface="Arial"/>
                      <a:ea typeface="Times New Roman"/>
                      <a:cs typeface="Times New Roman"/>
                    </a:rPr>
                    <a:t> </a:t>
                  </a:r>
                  <a:r>
                    <a:rPr lang="ru-RU" sz="1400" b="1" kern="1200" dirty="0" err="1">
                      <a:solidFill>
                        <a:srgbClr val="FF0000"/>
                      </a:solidFill>
                      <a:effectLst/>
                      <a:latin typeface="Arial"/>
                      <a:ea typeface="Times New Roman"/>
                      <a:cs typeface="Times New Roman"/>
                    </a:rPr>
                    <a:t>Хасково</a:t>
                  </a:r>
                  <a:r>
                    <a:rPr lang="ru-RU" sz="1400" b="1" kern="1200" dirty="0">
                      <a:solidFill>
                        <a:srgbClr val="FF0000"/>
                      </a:solidFill>
                      <a:effectLst/>
                      <a:latin typeface="Arial"/>
                      <a:ea typeface="Times New Roman"/>
                      <a:cs typeface="Times New Roman"/>
                    </a:rPr>
                    <a:t>“</a:t>
                  </a:r>
                  <a:endParaRPr lang="bg-BG" sz="1200" dirty="0">
                    <a:effectLst/>
                    <a:latin typeface="Times New Roman"/>
                    <a:ea typeface="Times New Roman"/>
                  </a:endParaRPr>
                </a:p>
              </p:txBody>
            </p:sp>
          </p:grpSp>
        </p:grpSp>
      </p:grpSp>
    </p:spTree>
    <p:extLst>
      <p:ext uri="{BB962C8B-B14F-4D97-AF65-F5344CB8AC3E}">
        <p14:creationId xmlns:p14="http://schemas.microsoft.com/office/powerpoint/2010/main" val="2490184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Забележителност Маршрут Маджарово - село Черничино - Маджаров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186" y="1602915"/>
            <a:ext cx="3018013" cy="2025841"/>
          </a:xfrm>
          <a:prstGeom prst="rect">
            <a:avLst/>
          </a:prstGeom>
          <a:noFill/>
          <a:extLst>
            <a:ext uri="{909E8E84-426E-40DD-AFC4-6F175D3DCCD1}">
              <a14:hiddenFill xmlns:a14="http://schemas.microsoft.com/office/drawing/2010/main">
                <a:solidFill>
                  <a:srgbClr val="FFFFFF"/>
                </a:solidFill>
              </a14:hiddenFill>
            </a:ext>
          </a:extLst>
        </p:spPr>
      </p:pic>
      <p:sp>
        <p:nvSpPr>
          <p:cNvPr id="6" name="Правоъгълник 5"/>
          <p:cNvSpPr/>
          <p:nvPr/>
        </p:nvSpPr>
        <p:spPr>
          <a:xfrm>
            <a:off x="1854200" y="633079"/>
            <a:ext cx="5317844" cy="707886"/>
          </a:xfrm>
          <a:prstGeom prst="rect">
            <a:avLst/>
          </a:prstGeom>
          <a:noFill/>
        </p:spPr>
        <p:txBody>
          <a:bodyPr wrap="square" lIns="91440" tIns="45720" rIns="91440" bIns="45720">
            <a:spAutoFit/>
          </a:bodyPr>
          <a:lstStyle/>
          <a:p>
            <a:pPr algn="ctr"/>
            <a:r>
              <a:rPr lang="bg-BG" sz="4000" b="1" cap="none" spc="0" dirty="0" smtClean="0">
                <a:ln w="12700">
                  <a:solidFill>
                    <a:schemeClr val="tx2">
                      <a:satMod val="155000"/>
                    </a:schemeClr>
                  </a:solidFill>
                  <a:prstDash val="solid"/>
                </a:ln>
                <a:solidFill>
                  <a:schemeClr val="accent1">
                    <a:lumMod val="75000"/>
                  </a:schemeClr>
                </a:solidFill>
                <a:effectLst>
                  <a:outerShdw blurRad="41275" dist="20320" dir="1800000" algn="tl" rotWithShape="0">
                    <a:srgbClr val="000000">
                      <a:alpha val="40000"/>
                    </a:srgbClr>
                  </a:outerShdw>
                </a:effectLst>
              </a:rPr>
              <a:t>Община Маджарово</a:t>
            </a:r>
            <a:endParaRPr lang="bg-BG" sz="4000" b="1" cap="none" spc="0" dirty="0">
              <a:ln w="12700">
                <a:solidFill>
                  <a:schemeClr val="tx2">
                    <a:satMod val="155000"/>
                  </a:schemeClr>
                </a:solidFill>
                <a:prstDash val="solid"/>
              </a:ln>
              <a:solidFill>
                <a:schemeClr val="accent1">
                  <a:lumMod val="75000"/>
                </a:schemeClr>
              </a:solidFill>
              <a:effectLst>
                <a:outerShdw blurRad="41275" dist="20320" dir="1800000" algn="tl" rotWithShape="0">
                  <a:srgbClr val="000000">
                    <a:alpha val="40000"/>
                  </a:srgbClr>
                </a:outerShdw>
              </a:effectLst>
            </a:endParaRPr>
          </a:p>
        </p:txBody>
      </p:sp>
      <p:sp>
        <p:nvSpPr>
          <p:cNvPr id="7" name="Текстово поле 6"/>
          <p:cNvSpPr txBox="1"/>
          <p:nvPr/>
        </p:nvSpPr>
        <p:spPr>
          <a:xfrm>
            <a:off x="3251200" y="1429865"/>
            <a:ext cx="5317844" cy="2893100"/>
          </a:xfrm>
          <a:prstGeom prst="rect">
            <a:avLst/>
          </a:prstGeom>
          <a:noFill/>
        </p:spPr>
        <p:txBody>
          <a:bodyPr wrap="square" rtlCol="0">
            <a:spAutoFit/>
          </a:bodyPr>
          <a:lstStyle/>
          <a:p>
            <a:r>
              <a:rPr lang="ru-RU" dirty="0" err="1">
                <a:solidFill>
                  <a:schemeClr val="accent5">
                    <a:lumMod val="75000"/>
                  </a:schemeClr>
                </a:solidFill>
              </a:rPr>
              <a:t>Общината</a:t>
            </a:r>
            <a:r>
              <a:rPr lang="ru-RU" dirty="0">
                <a:solidFill>
                  <a:schemeClr val="accent5">
                    <a:lumMod val="75000"/>
                  </a:schemeClr>
                </a:solidFill>
              </a:rPr>
              <a:t> е </a:t>
            </a:r>
            <a:r>
              <a:rPr lang="ru-RU" dirty="0" err="1">
                <a:solidFill>
                  <a:schemeClr val="accent5">
                    <a:lumMod val="75000"/>
                  </a:schemeClr>
                </a:solidFill>
              </a:rPr>
              <a:t>разположена</a:t>
            </a:r>
            <a:r>
              <a:rPr lang="ru-RU" dirty="0">
                <a:solidFill>
                  <a:schemeClr val="accent5">
                    <a:lumMod val="75000"/>
                  </a:schemeClr>
                </a:solidFill>
              </a:rPr>
              <a:t> в </a:t>
            </a:r>
            <a:r>
              <a:rPr lang="ru-RU" dirty="0" err="1">
                <a:solidFill>
                  <a:schemeClr val="accent5">
                    <a:lumMod val="75000"/>
                  </a:schemeClr>
                </a:solidFill>
              </a:rPr>
              <a:t>южната</a:t>
            </a:r>
            <a:r>
              <a:rPr lang="ru-RU" dirty="0">
                <a:solidFill>
                  <a:schemeClr val="accent5">
                    <a:lumMod val="75000"/>
                  </a:schemeClr>
                </a:solidFill>
              </a:rPr>
              <a:t> част на </a:t>
            </a:r>
            <a:r>
              <a:rPr lang="ru-RU" dirty="0" err="1">
                <a:solidFill>
                  <a:schemeClr val="accent5">
                    <a:lumMod val="75000"/>
                  </a:schemeClr>
                </a:solidFill>
              </a:rPr>
              <a:t>област</a:t>
            </a:r>
            <a:r>
              <a:rPr lang="ru-RU" dirty="0">
                <a:solidFill>
                  <a:schemeClr val="accent5">
                    <a:lumMod val="75000"/>
                  </a:schemeClr>
                </a:solidFill>
              </a:rPr>
              <a:t> </a:t>
            </a:r>
            <a:r>
              <a:rPr lang="ru-RU" dirty="0" err="1">
                <a:solidFill>
                  <a:schemeClr val="accent5">
                    <a:lumMod val="75000"/>
                  </a:schemeClr>
                </a:solidFill>
              </a:rPr>
              <a:t>Хасково</a:t>
            </a:r>
            <a:r>
              <a:rPr lang="ru-RU" dirty="0">
                <a:solidFill>
                  <a:schemeClr val="accent5">
                    <a:lumMod val="75000"/>
                  </a:schemeClr>
                </a:solidFill>
              </a:rPr>
              <a:t>.  </a:t>
            </a:r>
            <a:endParaRPr lang="ru-RU" dirty="0" smtClean="0">
              <a:solidFill>
                <a:schemeClr val="accent5">
                  <a:lumMod val="75000"/>
                </a:schemeClr>
              </a:solidFill>
            </a:endParaRPr>
          </a:p>
          <a:p>
            <a:r>
              <a:rPr lang="ru-RU" dirty="0" smtClean="0">
                <a:solidFill>
                  <a:schemeClr val="accent5">
                    <a:lumMod val="75000"/>
                  </a:schemeClr>
                </a:solidFill>
              </a:rPr>
              <a:t>С </a:t>
            </a:r>
            <a:r>
              <a:rPr lang="ru-RU" dirty="0" err="1">
                <a:solidFill>
                  <a:schemeClr val="accent5">
                    <a:lumMod val="75000"/>
                  </a:schemeClr>
                </a:solidFill>
              </a:rPr>
              <a:t>площта</a:t>
            </a:r>
            <a:r>
              <a:rPr lang="ru-RU" dirty="0">
                <a:solidFill>
                  <a:schemeClr val="accent5">
                    <a:lumMod val="75000"/>
                  </a:schemeClr>
                </a:solidFill>
              </a:rPr>
              <a:t> си от 247,224 km2  </a:t>
            </a:r>
            <a:r>
              <a:rPr lang="ru-RU" dirty="0" err="1">
                <a:solidFill>
                  <a:schemeClr val="accent5">
                    <a:lumMod val="75000"/>
                  </a:schemeClr>
                </a:solidFill>
              </a:rPr>
              <a:t>съставлява</a:t>
            </a:r>
            <a:r>
              <a:rPr lang="ru-RU" dirty="0">
                <a:solidFill>
                  <a:schemeClr val="accent5">
                    <a:lumMod val="75000"/>
                  </a:schemeClr>
                </a:solidFill>
              </a:rPr>
              <a:t> 4,47% </a:t>
            </a:r>
            <a:endParaRPr lang="ru-RU" dirty="0" smtClean="0">
              <a:solidFill>
                <a:schemeClr val="accent5">
                  <a:lumMod val="75000"/>
                </a:schemeClr>
              </a:solidFill>
            </a:endParaRPr>
          </a:p>
          <a:p>
            <a:r>
              <a:rPr lang="ru-RU" dirty="0" smtClean="0">
                <a:solidFill>
                  <a:schemeClr val="accent5">
                    <a:lumMod val="75000"/>
                  </a:schemeClr>
                </a:solidFill>
              </a:rPr>
              <a:t>от </a:t>
            </a:r>
            <a:r>
              <a:rPr lang="ru-RU" dirty="0" err="1">
                <a:solidFill>
                  <a:schemeClr val="accent5">
                    <a:lumMod val="75000"/>
                  </a:schemeClr>
                </a:solidFill>
              </a:rPr>
              <a:t>територията</a:t>
            </a:r>
            <a:r>
              <a:rPr lang="ru-RU" dirty="0">
                <a:solidFill>
                  <a:schemeClr val="accent5">
                    <a:lumMod val="75000"/>
                  </a:schemeClr>
                </a:solidFill>
              </a:rPr>
              <a:t> на </a:t>
            </a:r>
            <a:r>
              <a:rPr lang="ru-RU" dirty="0" err="1">
                <a:solidFill>
                  <a:schemeClr val="accent5">
                    <a:lumMod val="75000"/>
                  </a:schemeClr>
                </a:solidFill>
              </a:rPr>
              <a:t>областта</a:t>
            </a:r>
            <a:r>
              <a:rPr lang="ru-RU" dirty="0">
                <a:solidFill>
                  <a:schemeClr val="accent5">
                    <a:lumMod val="75000"/>
                  </a:schemeClr>
                </a:solidFill>
              </a:rPr>
              <a:t>. </a:t>
            </a:r>
          </a:p>
          <a:p>
            <a:r>
              <a:rPr lang="ru-RU" dirty="0" err="1">
                <a:solidFill>
                  <a:schemeClr val="accent5">
                    <a:lumMod val="75000"/>
                  </a:schemeClr>
                </a:solidFill>
              </a:rPr>
              <a:t>Релефът</a:t>
            </a:r>
            <a:r>
              <a:rPr lang="ru-RU" dirty="0">
                <a:solidFill>
                  <a:schemeClr val="accent5">
                    <a:lumMod val="75000"/>
                  </a:schemeClr>
                </a:solidFill>
              </a:rPr>
              <a:t> на </a:t>
            </a:r>
            <a:r>
              <a:rPr lang="ru-RU" dirty="0" err="1">
                <a:solidFill>
                  <a:schemeClr val="accent5">
                    <a:lumMod val="75000"/>
                  </a:schemeClr>
                </a:solidFill>
              </a:rPr>
              <a:t>общината</a:t>
            </a:r>
            <a:r>
              <a:rPr lang="ru-RU" dirty="0">
                <a:solidFill>
                  <a:schemeClr val="accent5">
                    <a:lumMod val="75000"/>
                  </a:schemeClr>
                </a:solidFill>
              </a:rPr>
              <a:t> е </a:t>
            </a:r>
            <a:r>
              <a:rPr lang="ru-RU" dirty="0" err="1">
                <a:solidFill>
                  <a:schemeClr val="accent5">
                    <a:lumMod val="75000"/>
                  </a:schemeClr>
                </a:solidFill>
              </a:rPr>
              <a:t>хълмист</a:t>
            </a:r>
            <a:r>
              <a:rPr lang="ru-RU" dirty="0">
                <a:solidFill>
                  <a:schemeClr val="accent5">
                    <a:lumMod val="75000"/>
                  </a:schemeClr>
                </a:solidFill>
              </a:rPr>
              <a:t> и </a:t>
            </a:r>
            <a:r>
              <a:rPr lang="ru-RU" dirty="0" err="1">
                <a:solidFill>
                  <a:schemeClr val="accent5">
                    <a:lumMod val="75000"/>
                  </a:schemeClr>
                </a:solidFill>
              </a:rPr>
              <a:t>нископланински</a:t>
            </a:r>
            <a:r>
              <a:rPr lang="ru-RU" dirty="0">
                <a:solidFill>
                  <a:schemeClr val="accent5">
                    <a:lumMod val="75000"/>
                  </a:schemeClr>
                </a:solidFill>
              </a:rPr>
              <a:t>, </a:t>
            </a:r>
            <a:r>
              <a:rPr lang="ru-RU" dirty="0" err="1">
                <a:solidFill>
                  <a:schemeClr val="accent5">
                    <a:lumMod val="75000"/>
                  </a:schemeClr>
                </a:solidFill>
              </a:rPr>
              <a:t>като</a:t>
            </a:r>
            <a:r>
              <a:rPr lang="ru-RU" dirty="0">
                <a:solidFill>
                  <a:schemeClr val="accent5">
                    <a:lumMod val="75000"/>
                  </a:schemeClr>
                </a:solidFill>
              </a:rPr>
              <a:t> </a:t>
            </a:r>
            <a:r>
              <a:rPr lang="ru-RU" dirty="0" err="1">
                <a:solidFill>
                  <a:schemeClr val="accent5">
                    <a:lumMod val="75000"/>
                  </a:schemeClr>
                </a:solidFill>
              </a:rPr>
              <a:t>територията</a:t>
            </a:r>
            <a:r>
              <a:rPr lang="ru-RU" dirty="0">
                <a:solidFill>
                  <a:schemeClr val="accent5">
                    <a:lumMod val="75000"/>
                  </a:schemeClr>
                </a:solidFill>
              </a:rPr>
              <a:t> ѝ </a:t>
            </a:r>
            <a:r>
              <a:rPr lang="ru-RU" dirty="0" err="1" smtClean="0">
                <a:solidFill>
                  <a:schemeClr val="accent5">
                    <a:lumMod val="75000"/>
                  </a:schemeClr>
                </a:solidFill>
              </a:rPr>
              <a:t>изцяло</a:t>
            </a:r>
            <a:r>
              <a:rPr lang="ru-RU" dirty="0" smtClean="0">
                <a:solidFill>
                  <a:schemeClr val="accent5">
                    <a:lumMod val="75000"/>
                  </a:schemeClr>
                </a:solidFill>
              </a:rPr>
              <a:t> </a:t>
            </a:r>
            <a:r>
              <a:rPr lang="ru-RU" dirty="0" err="1">
                <a:solidFill>
                  <a:schemeClr val="accent5">
                    <a:lumMod val="75000"/>
                  </a:schemeClr>
                </a:solidFill>
              </a:rPr>
              <a:t>попада</a:t>
            </a:r>
            <a:r>
              <a:rPr lang="ru-RU" dirty="0">
                <a:solidFill>
                  <a:schemeClr val="accent5">
                    <a:lumMod val="75000"/>
                  </a:schemeClr>
                </a:solidFill>
              </a:rPr>
              <a:t> в </a:t>
            </a:r>
            <a:r>
              <a:rPr lang="ru-RU" dirty="0" err="1">
                <a:solidFill>
                  <a:schemeClr val="accent5">
                    <a:lumMod val="75000"/>
                  </a:schemeClr>
                </a:solidFill>
              </a:rPr>
              <a:t>централните</a:t>
            </a:r>
            <a:r>
              <a:rPr lang="ru-RU" dirty="0">
                <a:solidFill>
                  <a:schemeClr val="accent5">
                    <a:lumMod val="75000"/>
                  </a:schemeClr>
                </a:solidFill>
              </a:rPr>
              <a:t> части на </a:t>
            </a:r>
            <a:r>
              <a:rPr lang="ru-RU" dirty="0" err="1">
                <a:solidFill>
                  <a:schemeClr val="accent5">
                    <a:lumMod val="75000"/>
                  </a:schemeClr>
                </a:solidFill>
              </a:rPr>
              <a:t>Източните</a:t>
            </a:r>
            <a:r>
              <a:rPr lang="ru-RU" dirty="0">
                <a:solidFill>
                  <a:schemeClr val="accent5">
                    <a:lumMod val="75000"/>
                  </a:schemeClr>
                </a:solidFill>
              </a:rPr>
              <a:t> </a:t>
            </a:r>
            <a:r>
              <a:rPr lang="ru-RU" dirty="0" err="1">
                <a:solidFill>
                  <a:schemeClr val="accent5">
                    <a:lumMod val="75000"/>
                  </a:schemeClr>
                </a:solidFill>
              </a:rPr>
              <a:t>Родопи</a:t>
            </a:r>
            <a:r>
              <a:rPr lang="ru-RU" dirty="0">
                <a:solidFill>
                  <a:schemeClr val="accent5">
                    <a:lumMod val="75000"/>
                  </a:schemeClr>
                </a:solidFill>
              </a:rPr>
              <a:t>. </a:t>
            </a:r>
          </a:p>
          <a:p>
            <a:r>
              <a:rPr lang="ru-RU" dirty="0" err="1">
                <a:solidFill>
                  <a:schemeClr val="accent5">
                    <a:lumMod val="75000"/>
                  </a:schemeClr>
                </a:solidFill>
              </a:rPr>
              <a:t>През</a:t>
            </a:r>
            <a:r>
              <a:rPr lang="ru-RU" dirty="0">
                <a:solidFill>
                  <a:schemeClr val="accent5">
                    <a:lumMod val="75000"/>
                  </a:schemeClr>
                </a:solidFill>
              </a:rPr>
              <a:t> </a:t>
            </a:r>
            <a:r>
              <a:rPr lang="ru-RU" dirty="0" err="1">
                <a:solidFill>
                  <a:schemeClr val="accent5">
                    <a:lumMod val="75000"/>
                  </a:schemeClr>
                </a:solidFill>
              </a:rPr>
              <a:t>средата</a:t>
            </a:r>
            <a:r>
              <a:rPr lang="ru-RU" dirty="0">
                <a:solidFill>
                  <a:schemeClr val="accent5">
                    <a:lumMod val="75000"/>
                  </a:schemeClr>
                </a:solidFill>
              </a:rPr>
              <a:t> на </a:t>
            </a:r>
            <a:r>
              <a:rPr lang="ru-RU" dirty="0" err="1">
                <a:solidFill>
                  <a:schemeClr val="accent5">
                    <a:lumMod val="75000"/>
                  </a:schemeClr>
                </a:solidFill>
              </a:rPr>
              <a:t>общината</a:t>
            </a:r>
            <a:r>
              <a:rPr lang="ru-RU" dirty="0">
                <a:solidFill>
                  <a:schemeClr val="accent5">
                    <a:lumMod val="75000"/>
                  </a:schemeClr>
                </a:solidFill>
              </a:rPr>
              <a:t>, от запад на </a:t>
            </a:r>
            <a:r>
              <a:rPr lang="ru-RU" dirty="0" err="1">
                <a:solidFill>
                  <a:schemeClr val="accent5">
                    <a:lumMod val="75000"/>
                  </a:schemeClr>
                </a:solidFill>
              </a:rPr>
              <a:t>изток</a:t>
            </a:r>
            <a:r>
              <a:rPr lang="ru-RU" dirty="0">
                <a:solidFill>
                  <a:schemeClr val="accent5">
                    <a:lumMod val="75000"/>
                  </a:schemeClr>
                </a:solidFill>
              </a:rPr>
              <a:t> </a:t>
            </a:r>
            <a:r>
              <a:rPr lang="ru-RU" dirty="0" err="1">
                <a:solidFill>
                  <a:schemeClr val="accent5">
                    <a:lumMod val="75000"/>
                  </a:schemeClr>
                </a:solidFill>
              </a:rPr>
              <a:t>протича</a:t>
            </a:r>
            <a:r>
              <a:rPr lang="ru-RU" dirty="0">
                <a:solidFill>
                  <a:schemeClr val="accent5">
                    <a:lumMod val="75000"/>
                  </a:schemeClr>
                </a:solidFill>
              </a:rPr>
              <a:t> река </a:t>
            </a:r>
            <a:r>
              <a:rPr lang="ru-RU" dirty="0" err="1">
                <a:solidFill>
                  <a:schemeClr val="accent5">
                    <a:lumMod val="75000"/>
                  </a:schemeClr>
                </a:solidFill>
              </a:rPr>
              <a:t>Арда</a:t>
            </a:r>
            <a:r>
              <a:rPr lang="ru-RU" dirty="0">
                <a:solidFill>
                  <a:schemeClr val="accent5">
                    <a:lumMod val="75000"/>
                  </a:schemeClr>
                </a:solidFill>
              </a:rPr>
              <a:t>. </a:t>
            </a:r>
          </a:p>
          <a:p>
            <a:r>
              <a:rPr lang="ru-RU" dirty="0" err="1">
                <a:solidFill>
                  <a:schemeClr val="accent5">
                    <a:lumMod val="75000"/>
                  </a:schemeClr>
                </a:solidFill>
              </a:rPr>
              <a:t>Най-високата</a:t>
            </a:r>
            <a:r>
              <a:rPr lang="ru-RU" dirty="0">
                <a:solidFill>
                  <a:schemeClr val="accent5">
                    <a:lumMod val="75000"/>
                  </a:schemeClr>
                </a:solidFill>
              </a:rPr>
              <a:t> точка на община </a:t>
            </a:r>
            <a:r>
              <a:rPr lang="ru-RU" dirty="0" err="1">
                <a:solidFill>
                  <a:schemeClr val="accent5">
                    <a:lumMod val="75000"/>
                  </a:schemeClr>
                </a:solidFill>
              </a:rPr>
              <a:t>Маджарово</a:t>
            </a:r>
            <a:r>
              <a:rPr lang="ru-RU" dirty="0">
                <a:solidFill>
                  <a:schemeClr val="accent5">
                    <a:lumMod val="75000"/>
                  </a:schemeClr>
                </a:solidFill>
              </a:rPr>
              <a:t> е </a:t>
            </a:r>
            <a:r>
              <a:rPr lang="ru-RU" dirty="0" err="1">
                <a:solidFill>
                  <a:schemeClr val="accent5">
                    <a:lumMod val="75000"/>
                  </a:schemeClr>
                </a:solidFill>
              </a:rPr>
              <a:t>връх</a:t>
            </a:r>
            <a:r>
              <a:rPr lang="ru-RU" dirty="0">
                <a:solidFill>
                  <a:schemeClr val="accent5">
                    <a:lumMod val="75000"/>
                  </a:schemeClr>
                </a:solidFill>
              </a:rPr>
              <a:t> </a:t>
            </a:r>
            <a:r>
              <a:rPr lang="ru-RU" dirty="0" err="1">
                <a:solidFill>
                  <a:schemeClr val="accent5">
                    <a:lumMod val="75000"/>
                  </a:schemeClr>
                </a:solidFill>
              </a:rPr>
              <a:t>Чаталкая</a:t>
            </a:r>
            <a:r>
              <a:rPr lang="ru-RU" dirty="0">
                <a:solidFill>
                  <a:schemeClr val="accent5">
                    <a:lumMod val="75000"/>
                  </a:schemeClr>
                </a:solidFill>
              </a:rPr>
              <a:t> - 766,2 m. </a:t>
            </a:r>
          </a:p>
          <a:p>
            <a:r>
              <a:rPr lang="ru-RU" dirty="0" err="1">
                <a:solidFill>
                  <a:schemeClr val="accent5">
                    <a:lumMod val="75000"/>
                  </a:schemeClr>
                </a:solidFill>
              </a:rPr>
              <a:t>Най-ниската</a:t>
            </a:r>
            <a:r>
              <a:rPr lang="ru-RU" dirty="0">
                <a:solidFill>
                  <a:schemeClr val="accent5">
                    <a:lumMod val="75000"/>
                  </a:schemeClr>
                </a:solidFill>
              </a:rPr>
              <a:t> ѝ част е </a:t>
            </a:r>
            <a:r>
              <a:rPr lang="ru-RU" dirty="0" err="1">
                <a:solidFill>
                  <a:schemeClr val="accent5">
                    <a:lumMod val="75000"/>
                  </a:schemeClr>
                </a:solidFill>
              </a:rPr>
              <a:t>залята</a:t>
            </a:r>
            <a:r>
              <a:rPr lang="ru-RU" dirty="0">
                <a:solidFill>
                  <a:schemeClr val="accent5">
                    <a:lumMod val="75000"/>
                  </a:schemeClr>
                </a:solidFill>
              </a:rPr>
              <a:t> от водите на </a:t>
            </a:r>
            <a:r>
              <a:rPr lang="ru-RU" dirty="0" err="1">
                <a:solidFill>
                  <a:schemeClr val="accent5">
                    <a:lumMod val="75000"/>
                  </a:schemeClr>
                </a:solidFill>
              </a:rPr>
              <a:t>язовир</a:t>
            </a:r>
            <a:r>
              <a:rPr lang="ru-RU" dirty="0">
                <a:solidFill>
                  <a:schemeClr val="accent5">
                    <a:lumMod val="75000"/>
                  </a:schemeClr>
                </a:solidFill>
              </a:rPr>
              <a:t> </a:t>
            </a:r>
            <a:r>
              <a:rPr lang="ru-RU" dirty="0" err="1" smtClean="0">
                <a:solidFill>
                  <a:schemeClr val="accent5">
                    <a:lumMod val="75000"/>
                  </a:schemeClr>
                </a:solidFill>
              </a:rPr>
              <a:t>Ивайловград</a:t>
            </a:r>
            <a:r>
              <a:rPr lang="ru-RU" dirty="0" smtClean="0">
                <a:solidFill>
                  <a:schemeClr val="accent5">
                    <a:lumMod val="75000"/>
                  </a:schemeClr>
                </a:solidFill>
              </a:rPr>
              <a:t> </a:t>
            </a:r>
            <a:r>
              <a:rPr lang="ru-RU" dirty="0">
                <a:solidFill>
                  <a:schemeClr val="accent5">
                    <a:lumMod val="75000"/>
                  </a:schemeClr>
                </a:solidFill>
              </a:rPr>
              <a:t>и тук се </a:t>
            </a:r>
            <a:r>
              <a:rPr lang="ru-RU" dirty="0" err="1" smtClean="0">
                <a:solidFill>
                  <a:schemeClr val="accent5">
                    <a:lumMod val="75000"/>
                  </a:schemeClr>
                </a:solidFill>
              </a:rPr>
              <a:t>намира</a:t>
            </a:r>
            <a:r>
              <a:rPr lang="ru-RU" dirty="0" smtClean="0">
                <a:solidFill>
                  <a:schemeClr val="accent5">
                    <a:lumMod val="75000"/>
                  </a:schemeClr>
                </a:solidFill>
              </a:rPr>
              <a:t> </a:t>
            </a:r>
            <a:r>
              <a:rPr lang="ru-RU" dirty="0" err="1">
                <a:solidFill>
                  <a:schemeClr val="accent5">
                    <a:lumMod val="75000"/>
                  </a:schemeClr>
                </a:solidFill>
              </a:rPr>
              <a:t>минималната</a:t>
            </a:r>
            <a:r>
              <a:rPr lang="ru-RU" dirty="0">
                <a:solidFill>
                  <a:schemeClr val="accent5">
                    <a:lumMod val="75000"/>
                  </a:schemeClr>
                </a:solidFill>
              </a:rPr>
              <a:t> </a:t>
            </a:r>
            <a:r>
              <a:rPr lang="ru-RU" dirty="0" err="1">
                <a:solidFill>
                  <a:schemeClr val="accent5">
                    <a:lumMod val="75000"/>
                  </a:schemeClr>
                </a:solidFill>
              </a:rPr>
              <a:t>височина</a:t>
            </a:r>
            <a:r>
              <a:rPr lang="ru-RU" dirty="0">
                <a:solidFill>
                  <a:schemeClr val="accent5">
                    <a:lumMod val="75000"/>
                  </a:schemeClr>
                </a:solidFill>
              </a:rPr>
              <a:t> на община </a:t>
            </a:r>
            <a:r>
              <a:rPr lang="ru-RU" dirty="0" err="1">
                <a:solidFill>
                  <a:schemeClr val="accent5">
                    <a:lumMod val="75000"/>
                  </a:schemeClr>
                </a:solidFill>
              </a:rPr>
              <a:t>Маджарово</a:t>
            </a:r>
            <a:r>
              <a:rPr lang="ru-RU" dirty="0">
                <a:solidFill>
                  <a:schemeClr val="accent5">
                    <a:lumMod val="75000"/>
                  </a:schemeClr>
                </a:solidFill>
              </a:rPr>
              <a:t> – 131 m.</a:t>
            </a:r>
          </a:p>
        </p:txBody>
      </p:sp>
      <p:pic>
        <p:nvPicPr>
          <p:cNvPr id="14" name="Картина 13"/>
          <p:cNvPicPr>
            <a:picLocks noChangeAspect="1"/>
          </p:cNvPicPr>
          <p:nvPr/>
        </p:nvPicPr>
        <p:blipFill>
          <a:blip r:embed="rId3"/>
          <a:stretch>
            <a:fillRect/>
          </a:stretch>
        </p:blipFill>
        <p:spPr>
          <a:xfrm>
            <a:off x="4931336" y="-72775"/>
            <a:ext cx="2402032" cy="646232"/>
          </a:xfrm>
          <a:prstGeom prst="rect">
            <a:avLst/>
          </a:prstGeom>
        </p:spPr>
      </p:pic>
    </p:spTree>
    <p:extLst>
      <p:ext uri="{BB962C8B-B14F-4D97-AF65-F5344CB8AC3E}">
        <p14:creationId xmlns:p14="http://schemas.microsoft.com/office/powerpoint/2010/main" val="307371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2853267" y="437394"/>
            <a:ext cx="5619445" cy="4332314"/>
          </a:xfrm>
        </p:spPr>
        <p:txBody>
          <a:bodyPr/>
          <a:lstStyle/>
          <a:p>
            <a:pPr algn="l"/>
            <a:r>
              <a:rPr lang="ru-RU" sz="1600" dirty="0" err="1">
                <a:solidFill>
                  <a:schemeClr val="accent5">
                    <a:lumMod val="75000"/>
                  </a:schemeClr>
                </a:solidFill>
              </a:rPr>
              <a:t>Маджарово</a:t>
            </a:r>
            <a:r>
              <a:rPr lang="ru-RU" sz="1600" dirty="0">
                <a:solidFill>
                  <a:schemeClr val="accent5">
                    <a:lumMod val="75000"/>
                  </a:schemeClr>
                </a:solidFill>
              </a:rPr>
              <a:t> се </a:t>
            </a:r>
            <a:r>
              <a:rPr lang="ru-RU" sz="1600" dirty="0" err="1">
                <a:solidFill>
                  <a:schemeClr val="accent5">
                    <a:lumMod val="75000"/>
                  </a:schemeClr>
                </a:solidFill>
              </a:rPr>
              <a:t>намира</a:t>
            </a:r>
            <a:r>
              <a:rPr lang="ru-RU" sz="1600" dirty="0">
                <a:solidFill>
                  <a:schemeClr val="accent5">
                    <a:lumMod val="75000"/>
                  </a:schemeClr>
                </a:solidFill>
              </a:rPr>
              <a:t> </a:t>
            </a:r>
            <a:r>
              <a:rPr lang="ru-RU" sz="1600" dirty="0" err="1">
                <a:solidFill>
                  <a:schemeClr val="accent5">
                    <a:lumMod val="75000"/>
                  </a:schemeClr>
                </a:solidFill>
              </a:rPr>
              <a:t>буквално</a:t>
            </a:r>
            <a:r>
              <a:rPr lang="ru-RU" sz="1600" dirty="0">
                <a:solidFill>
                  <a:schemeClr val="accent5">
                    <a:lumMod val="75000"/>
                  </a:schemeClr>
                </a:solidFill>
              </a:rPr>
              <a:t> в </a:t>
            </a:r>
            <a:r>
              <a:rPr lang="ru-RU" sz="1600" dirty="0" err="1">
                <a:solidFill>
                  <a:schemeClr val="accent5">
                    <a:lumMod val="75000"/>
                  </a:schemeClr>
                </a:solidFill>
              </a:rPr>
              <a:t>центъра</a:t>
            </a:r>
            <a:r>
              <a:rPr lang="ru-RU" sz="1600" dirty="0">
                <a:solidFill>
                  <a:schemeClr val="accent5">
                    <a:lumMod val="75000"/>
                  </a:schemeClr>
                </a:solidFill>
              </a:rPr>
              <a:t> на кратера на вулкан, </a:t>
            </a:r>
            <a:r>
              <a:rPr lang="ru-RU" sz="1600" dirty="0" err="1">
                <a:solidFill>
                  <a:schemeClr val="accent5">
                    <a:lumMod val="75000"/>
                  </a:schemeClr>
                </a:solidFill>
              </a:rPr>
              <a:t>изригнал</a:t>
            </a:r>
            <a:r>
              <a:rPr lang="ru-RU" sz="1600" dirty="0">
                <a:solidFill>
                  <a:schemeClr val="accent5">
                    <a:lumMod val="75000"/>
                  </a:schemeClr>
                </a:solidFill>
              </a:rPr>
              <a:t> </a:t>
            </a:r>
            <a:r>
              <a:rPr lang="ru-RU" sz="1600" dirty="0" err="1">
                <a:solidFill>
                  <a:schemeClr val="accent5">
                    <a:lumMod val="75000"/>
                  </a:schemeClr>
                </a:solidFill>
              </a:rPr>
              <a:t>преди</a:t>
            </a:r>
            <a:r>
              <a:rPr lang="ru-RU" sz="1600" dirty="0">
                <a:solidFill>
                  <a:schemeClr val="accent5">
                    <a:lumMod val="75000"/>
                  </a:schemeClr>
                </a:solidFill>
              </a:rPr>
              <a:t> </a:t>
            </a:r>
            <a:r>
              <a:rPr lang="ru-RU" sz="1600" dirty="0" err="1">
                <a:solidFill>
                  <a:schemeClr val="accent5">
                    <a:lumMod val="75000"/>
                  </a:schemeClr>
                </a:solidFill>
              </a:rPr>
              <a:t>повече</a:t>
            </a:r>
            <a:r>
              <a:rPr lang="ru-RU" sz="1600" dirty="0">
                <a:solidFill>
                  <a:schemeClr val="accent5">
                    <a:lumMod val="75000"/>
                  </a:schemeClr>
                </a:solidFill>
              </a:rPr>
              <a:t> от 35 </a:t>
            </a:r>
            <a:r>
              <a:rPr lang="ru-RU" sz="1600" dirty="0" err="1">
                <a:solidFill>
                  <a:schemeClr val="accent5">
                    <a:lumMod val="75000"/>
                  </a:schemeClr>
                </a:solidFill>
              </a:rPr>
              <a:t>милиона</a:t>
            </a:r>
            <a:r>
              <a:rPr lang="ru-RU" sz="1600" dirty="0">
                <a:solidFill>
                  <a:schemeClr val="accent5">
                    <a:lumMod val="75000"/>
                  </a:schemeClr>
                </a:solidFill>
              </a:rPr>
              <a:t> </a:t>
            </a:r>
            <a:r>
              <a:rPr lang="ru-RU" sz="1600" dirty="0" err="1">
                <a:solidFill>
                  <a:schemeClr val="accent5">
                    <a:lumMod val="75000"/>
                  </a:schemeClr>
                </a:solidFill>
              </a:rPr>
              <a:t>години</a:t>
            </a:r>
            <a:r>
              <a:rPr lang="ru-RU" sz="1600" dirty="0">
                <a:solidFill>
                  <a:schemeClr val="accent5">
                    <a:lumMod val="75000"/>
                  </a:schemeClr>
                </a:solidFill>
              </a:rPr>
              <a:t>. Вследствие на </a:t>
            </a:r>
            <a:r>
              <a:rPr lang="ru-RU" sz="1600" dirty="0" err="1">
                <a:solidFill>
                  <a:schemeClr val="accent5">
                    <a:lumMod val="75000"/>
                  </a:schemeClr>
                </a:solidFill>
              </a:rPr>
              <a:t>активната</a:t>
            </a:r>
            <a:r>
              <a:rPr lang="ru-RU" sz="1600" dirty="0">
                <a:solidFill>
                  <a:schemeClr val="accent5">
                    <a:lumMod val="75000"/>
                  </a:schemeClr>
                </a:solidFill>
              </a:rPr>
              <a:t> </a:t>
            </a:r>
            <a:r>
              <a:rPr lang="ru-RU" sz="1600" dirty="0" err="1">
                <a:solidFill>
                  <a:schemeClr val="accent5">
                    <a:lumMod val="75000"/>
                  </a:schemeClr>
                </a:solidFill>
              </a:rPr>
              <a:t>вулканична</a:t>
            </a:r>
            <a:r>
              <a:rPr lang="ru-RU" sz="1600" dirty="0">
                <a:solidFill>
                  <a:schemeClr val="accent5">
                    <a:lumMod val="75000"/>
                  </a:schemeClr>
                </a:solidFill>
              </a:rPr>
              <a:t> </a:t>
            </a:r>
            <a:r>
              <a:rPr lang="ru-RU" sz="1600" dirty="0" err="1">
                <a:solidFill>
                  <a:schemeClr val="accent5">
                    <a:lumMod val="75000"/>
                  </a:schemeClr>
                </a:solidFill>
              </a:rPr>
              <a:t>дейност</a:t>
            </a:r>
            <a:r>
              <a:rPr lang="ru-RU" sz="1600" dirty="0">
                <a:solidFill>
                  <a:schemeClr val="accent5">
                    <a:lumMod val="75000"/>
                  </a:schemeClr>
                </a:solidFill>
              </a:rPr>
              <a:t> в скалите около града </a:t>
            </a:r>
            <a:r>
              <a:rPr lang="ru-RU" sz="1600" dirty="0" err="1">
                <a:solidFill>
                  <a:schemeClr val="accent5">
                    <a:lumMod val="75000"/>
                  </a:schemeClr>
                </a:solidFill>
              </a:rPr>
              <a:t>днес</a:t>
            </a:r>
            <a:r>
              <a:rPr lang="ru-RU" sz="1600" dirty="0">
                <a:solidFill>
                  <a:schemeClr val="accent5">
                    <a:lumMod val="75000"/>
                  </a:schemeClr>
                </a:solidFill>
              </a:rPr>
              <a:t> се </a:t>
            </a:r>
            <a:r>
              <a:rPr lang="ru-RU" sz="1600" dirty="0" err="1">
                <a:solidFill>
                  <a:schemeClr val="accent5">
                    <a:lumMod val="75000"/>
                  </a:schemeClr>
                </a:solidFill>
              </a:rPr>
              <a:t>откриват</a:t>
            </a:r>
            <a:r>
              <a:rPr lang="ru-RU" sz="1600" dirty="0">
                <a:solidFill>
                  <a:schemeClr val="accent5">
                    <a:lumMod val="75000"/>
                  </a:schemeClr>
                </a:solidFill>
              </a:rPr>
              <a:t> </a:t>
            </a:r>
            <a:r>
              <a:rPr lang="ru-RU" sz="1600" dirty="0" err="1">
                <a:solidFill>
                  <a:schemeClr val="accent5">
                    <a:lumMod val="75000"/>
                  </a:schemeClr>
                </a:solidFill>
              </a:rPr>
              <a:t>скъпоценни</a:t>
            </a:r>
            <a:r>
              <a:rPr lang="ru-RU" sz="1600" dirty="0">
                <a:solidFill>
                  <a:schemeClr val="accent5">
                    <a:lumMod val="75000"/>
                  </a:schemeClr>
                </a:solidFill>
              </a:rPr>
              <a:t> и </a:t>
            </a:r>
            <a:r>
              <a:rPr lang="ru-RU" sz="1600" dirty="0" err="1">
                <a:solidFill>
                  <a:schemeClr val="accent5">
                    <a:lumMod val="75000"/>
                  </a:schemeClr>
                </a:solidFill>
              </a:rPr>
              <a:t>полускъпоценни</a:t>
            </a:r>
            <a:r>
              <a:rPr lang="ru-RU" sz="1600" dirty="0">
                <a:solidFill>
                  <a:schemeClr val="accent5">
                    <a:lumMod val="75000"/>
                  </a:schemeClr>
                </a:solidFill>
              </a:rPr>
              <a:t> </a:t>
            </a:r>
            <a:r>
              <a:rPr lang="ru-RU" sz="1600" dirty="0" err="1">
                <a:solidFill>
                  <a:schemeClr val="accent5">
                    <a:lumMod val="75000"/>
                  </a:schemeClr>
                </a:solidFill>
              </a:rPr>
              <a:t>камъни</a:t>
            </a:r>
            <a:r>
              <a:rPr lang="ru-RU" sz="1600" dirty="0">
                <a:solidFill>
                  <a:schemeClr val="accent5">
                    <a:lumMod val="75000"/>
                  </a:schemeClr>
                </a:solidFill>
              </a:rPr>
              <a:t>. Именно </a:t>
            </a:r>
            <a:r>
              <a:rPr lang="ru-RU" sz="1600" dirty="0" err="1">
                <a:solidFill>
                  <a:schemeClr val="accent5">
                    <a:lumMod val="75000"/>
                  </a:schemeClr>
                </a:solidFill>
              </a:rPr>
              <a:t>това</a:t>
            </a:r>
            <a:r>
              <a:rPr lang="ru-RU" sz="1600" dirty="0">
                <a:solidFill>
                  <a:schemeClr val="accent5">
                    <a:lumMod val="75000"/>
                  </a:schemeClr>
                </a:solidFill>
              </a:rPr>
              <a:t> </a:t>
            </a:r>
            <a:r>
              <a:rPr lang="ru-RU" sz="1600" dirty="0" err="1">
                <a:solidFill>
                  <a:schemeClr val="accent5">
                    <a:lumMod val="75000"/>
                  </a:schemeClr>
                </a:solidFill>
              </a:rPr>
              <a:t>природно</a:t>
            </a:r>
            <a:r>
              <a:rPr lang="ru-RU" sz="1600" dirty="0">
                <a:solidFill>
                  <a:schemeClr val="accent5">
                    <a:lumMod val="75000"/>
                  </a:schemeClr>
                </a:solidFill>
              </a:rPr>
              <a:t> богатство е предопределило </a:t>
            </a:r>
            <a:r>
              <a:rPr lang="ru-RU" sz="1600" dirty="0" err="1" smtClean="0">
                <a:solidFill>
                  <a:schemeClr val="accent5">
                    <a:lumMod val="75000"/>
                  </a:schemeClr>
                </a:solidFill>
              </a:rPr>
              <a:t>развитието</a:t>
            </a:r>
            <a:r>
              <a:rPr lang="ru-RU" sz="1600" dirty="0" smtClean="0">
                <a:solidFill>
                  <a:schemeClr val="accent5">
                    <a:lumMod val="75000"/>
                  </a:schemeClr>
                </a:solidFill>
              </a:rPr>
              <a:t> </a:t>
            </a:r>
            <a:r>
              <a:rPr lang="ru-RU" sz="1600" dirty="0">
                <a:solidFill>
                  <a:schemeClr val="accent5">
                    <a:lumMod val="75000"/>
                  </a:schemeClr>
                </a:solidFill>
              </a:rPr>
              <a:t>на града по </a:t>
            </a:r>
            <a:r>
              <a:rPr lang="ru-RU" sz="1600" dirty="0" err="1">
                <a:solidFill>
                  <a:schemeClr val="accent5">
                    <a:lumMod val="75000"/>
                  </a:schemeClr>
                </a:solidFill>
              </a:rPr>
              <a:t>време</a:t>
            </a:r>
            <a:r>
              <a:rPr lang="ru-RU" sz="1600" dirty="0">
                <a:solidFill>
                  <a:schemeClr val="accent5">
                    <a:lumMod val="75000"/>
                  </a:schemeClr>
                </a:solidFill>
              </a:rPr>
              <a:t> на социализма </a:t>
            </a:r>
            <a:r>
              <a:rPr lang="ru-RU" sz="1600" dirty="0" err="1">
                <a:solidFill>
                  <a:schemeClr val="accent5">
                    <a:lumMod val="75000"/>
                  </a:schemeClr>
                </a:solidFill>
              </a:rPr>
              <a:t>като</a:t>
            </a:r>
            <a:r>
              <a:rPr lang="ru-RU" sz="1600" dirty="0">
                <a:solidFill>
                  <a:schemeClr val="accent5">
                    <a:lumMod val="75000"/>
                  </a:schemeClr>
                </a:solidFill>
              </a:rPr>
              <a:t> </a:t>
            </a:r>
            <a:r>
              <a:rPr lang="ru-RU" sz="1600" dirty="0" err="1">
                <a:solidFill>
                  <a:schemeClr val="accent5">
                    <a:lumMod val="75000"/>
                  </a:schemeClr>
                </a:solidFill>
              </a:rPr>
              <a:t>рудодобивен</a:t>
            </a:r>
            <a:r>
              <a:rPr lang="ru-RU" sz="1600" dirty="0">
                <a:solidFill>
                  <a:schemeClr val="accent5">
                    <a:lumMod val="75000"/>
                  </a:schemeClr>
                </a:solidFill>
              </a:rPr>
              <a:t> </a:t>
            </a:r>
            <a:r>
              <a:rPr lang="ru-RU" sz="1600" dirty="0" err="1">
                <a:solidFill>
                  <a:schemeClr val="accent5">
                    <a:lumMod val="75000"/>
                  </a:schemeClr>
                </a:solidFill>
              </a:rPr>
              <a:t>център</a:t>
            </a:r>
            <a:r>
              <a:rPr lang="ru-RU" sz="1600" dirty="0">
                <a:solidFill>
                  <a:schemeClr val="accent5">
                    <a:lumMod val="75000"/>
                  </a:schemeClr>
                </a:solidFill>
              </a:rPr>
              <a:t>. </a:t>
            </a:r>
            <a:r>
              <a:rPr lang="ru-RU" sz="1600" dirty="0" err="1">
                <a:solidFill>
                  <a:schemeClr val="accent5">
                    <a:lumMod val="75000"/>
                  </a:schemeClr>
                </a:solidFill>
              </a:rPr>
              <a:t>Разработването</a:t>
            </a:r>
            <a:r>
              <a:rPr lang="ru-RU" sz="1600" dirty="0">
                <a:solidFill>
                  <a:schemeClr val="accent5">
                    <a:lumMod val="75000"/>
                  </a:schemeClr>
                </a:solidFill>
              </a:rPr>
              <a:t> на </a:t>
            </a:r>
            <a:r>
              <a:rPr lang="ru-RU" sz="1600" dirty="0" err="1">
                <a:solidFill>
                  <a:schemeClr val="accent5">
                    <a:lumMod val="75000"/>
                  </a:schemeClr>
                </a:solidFill>
              </a:rPr>
              <a:t>находището</a:t>
            </a:r>
            <a:r>
              <a:rPr lang="ru-RU" sz="1600" dirty="0">
                <a:solidFill>
                  <a:schemeClr val="accent5">
                    <a:lumMod val="75000"/>
                  </a:schemeClr>
                </a:solidFill>
              </a:rPr>
              <a:t> </a:t>
            </a:r>
            <a:r>
              <a:rPr lang="ru-RU" sz="1600" dirty="0" err="1">
                <a:solidFill>
                  <a:schemeClr val="accent5">
                    <a:lumMod val="75000"/>
                  </a:schemeClr>
                </a:solidFill>
              </a:rPr>
              <a:t>започва</a:t>
            </a:r>
            <a:r>
              <a:rPr lang="ru-RU" sz="1600" dirty="0">
                <a:solidFill>
                  <a:schemeClr val="accent5">
                    <a:lumMod val="75000"/>
                  </a:schemeClr>
                </a:solidFill>
              </a:rPr>
              <a:t> </a:t>
            </a:r>
            <a:r>
              <a:rPr lang="ru-RU" sz="1600" dirty="0" err="1">
                <a:solidFill>
                  <a:schemeClr val="accent5">
                    <a:lumMod val="75000"/>
                  </a:schemeClr>
                </a:solidFill>
              </a:rPr>
              <a:t>през</a:t>
            </a:r>
            <a:r>
              <a:rPr lang="ru-RU" sz="1600" dirty="0">
                <a:solidFill>
                  <a:schemeClr val="accent5">
                    <a:lumMod val="75000"/>
                  </a:schemeClr>
                </a:solidFill>
              </a:rPr>
              <a:t> 1958 г. </a:t>
            </a:r>
            <a:r>
              <a:rPr lang="bg-BG" sz="1600" dirty="0" smtClean="0">
                <a:solidFill>
                  <a:schemeClr val="accent5">
                    <a:lumMod val="75000"/>
                  </a:schemeClr>
                </a:solidFill>
              </a:rPr>
              <a:t>С </a:t>
            </a:r>
            <a:r>
              <a:rPr lang="bg-BG" sz="1600" dirty="0">
                <a:solidFill>
                  <a:schemeClr val="accent5">
                    <a:lumMod val="75000"/>
                  </a:schemeClr>
                </a:solidFill>
              </a:rPr>
              <a:t>годините запасите се изчерпват и годишните добиви </a:t>
            </a:r>
            <a:r>
              <a:rPr lang="bg-BG" sz="1600" dirty="0" smtClean="0">
                <a:solidFill>
                  <a:schemeClr val="accent5">
                    <a:lumMod val="75000"/>
                  </a:schemeClr>
                </a:solidFill>
              </a:rPr>
              <a:t>намаляват. Поради тази и други причини, през </a:t>
            </a:r>
            <a:r>
              <a:rPr lang="bg-BG" sz="1600" dirty="0">
                <a:solidFill>
                  <a:schemeClr val="accent5">
                    <a:lumMod val="75000"/>
                  </a:schemeClr>
                </a:solidFill>
              </a:rPr>
              <a:t>1992 г. </a:t>
            </a:r>
            <a:r>
              <a:rPr lang="bg-BG" sz="1600" dirty="0" smtClean="0">
                <a:solidFill>
                  <a:schemeClr val="accent5">
                    <a:lumMod val="75000"/>
                  </a:schemeClr>
                </a:solidFill>
              </a:rPr>
              <a:t>започва п</a:t>
            </a:r>
            <a:r>
              <a:rPr lang="ru-RU" sz="1600" dirty="0" err="1" smtClean="0">
                <a:solidFill>
                  <a:schemeClr val="accent5">
                    <a:lumMod val="75000"/>
                  </a:schemeClr>
                </a:solidFill>
              </a:rPr>
              <a:t>оетапната</a:t>
            </a:r>
            <a:r>
              <a:rPr lang="ru-RU" sz="1600" dirty="0" smtClean="0">
                <a:solidFill>
                  <a:schemeClr val="accent5">
                    <a:lumMod val="75000"/>
                  </a:schemeClr>
                </a:solidFill>
              </a:rPr>
              <a:t> ликвидация, </a:t>
            </a:r>
            <a:r>
              <a:rPr lang="ru-RU" sz="1600" dirty="0" err="1" smtClean="0">
                <a:solidFill>
                  <a:schemeClr val="accent5">
                    <a:lumMod val="75000"/>
                  </a:schemeClr>
                </a:solidFill>
              </a:rPr>
              <a:t>която</a:t>
            </a:r>
            <a:r>
              <a:rPr lang="ru-RU" sz="1600" dirty="0" smtClean="0">
                <a:solidFill>
                  <a:schemeClr val="accent5">
                    <a:lumMod val="75000"/>
                  </a:schemeClr>
                </a:solidFill>
              </a:rPr>
              <a:t> </a:t>
            </a:r>
            <a:r>
              <a:rPr lang="ru-RU" sz="1600" dirty="0" err="1" smtClean="0">
                <a:solidFill>
                  <a:schemeClr val="accent5">
                    <a:lumMod val="75000"/>
                  </a:schemeClr>
                </a:solidFill>
              </a:rPr>
              <a:t>продължава</a:t>
            </a:r>
            <a:r>
              <a:rPr lang="ru-RU" sz="1600" dirty="0" smtClean="0">
                <a:solidFill>
                  <a:schemeClr val="accent5">
                    <a:lumMod val="75000"/>
                  </a:schemeClr>
                </a:solidFill>
              </a:rPr>
              <a:t> </a:t>
            </a:r>
            <a:r>
              <a:rPr lang="ru-RU" sz="1600" dirty="0" err="1" smtClean="0">
                <a:solidFill>
                  <a:schemeClr val="accent5">
                    <a:lumMod val="75000"/>
                  </a:schemeClr>
                </a:solidFill>
              </a:rPr>
              <a:t>повече</a:t>
            </a:r>
            <a:r>
              <a:rPr lang="ru-RU" sz="1600" dirty="0" smtClean="0">
                <a:solidFill>
                  <a:schemeClr val="accent5">
                    <a:lumMod val="75000"/>
                  </a:schemeClr>
                </a:solidFill>
              </a:rPr>
              <a:t> </a:t>
            </a:r>
            <a:r>
              <a:rPr lang="ru-RU" sz="1600" dirty="0">
                <a:solidFill>
                  <a:schemeClr val="accent5">
                    <a:lumMod val="75000"/>
                  </a:schemeClr>
                </a:solidFill>
              </a:rPr>
              <a:t>от </a:t>
            </a:r>
            <a:r>
              <a:rPr lang="ru-RU" sz="1600" dirty="0" err="1">
                <a:solidFill>
                  <a:schemeClr val="accent5">
                    <a:lumMod val="75000"/>
                  </a:schemeClr>
                </a:solidFill>
              </a:rPr>
              <a:t>десетилетие</a:t>
            </a:r>
            <a:r>
              <a:rPr lang="ru-RU" sz="1600" dirty="0">
                <a:solidFill>
                  <a:schemeClr val="accent5">
                    <a:lumMod val="75000"/>
                  </a:schemeClr>
                </a:solidFill>
              </a:rPr>
              <a:t>.</a:t>
            </a:r>
            <a:r>
              <a:rPr lang="bg-BG" sz="1600" dirty="0" smtClean="0">
                <a:solidFill>
                  <a:schemeClr val="accent5">
                    <a:lumMod val="75000"/>
                  </a:schemeClr>
                </a:solidFill>
              </a:rPr>
              <a:t>  В резултат от липсата на работни места града започва да се обезлюдява и района обеднява.</a:t>
            </a:r>
            <a:br>
              <a:rPr lang="bg-BG" sz="1600" dirty="0" smtClean="0">
                <a:solidFill>
                  <a:schemeClr val="accent5">
                    <a:lumMod val="75000"/>
                  </a:schemeClr>
                </a:solidFill>
              </a:rPr>
            </a:br>
            <a:r>
              <a:rPr lang="bg-BG" sz="1600" dirty="0" smtClean="0">
                <a:solidFill>
                  <a:schemeClr val="accent5">
                    <a:lumMod val="75000"/>
                  </a:schemeClr>
                </a:solidFill>
              </a:rPr>
              <a:t>И точно тук идва да отразим ползите, които Натура 2000 предлага за региона и местното население.</a:t>
            </a:r>
            <a:endParaRPr lang="bg-BG" sz="1600" dirty="0">
              <a:solidFill>
                <a:schemeClr val="accent5">
                  <a:lumMod val="75000"/>
                </a:schemeClr>
              </a:solidFill>
            </a:endParaRPr>
          </a:p>
        </p:txBody>
      </p:sp>
      <p:pic>
        <p:nvPicPr>
          <p:cNvPr id="1026" name="Picture 2" descr="Община Маджарово - официален сай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466" y="437394"/>
            <a:ext cx="1950507" cy="1300973"/>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descr="Аметист - един от най-високо ценените кристали"/>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bg-BG"/>
          </a:p>
        </p:txBody>
      </p:sp>
      <p:sp>
        <p:nvSpPr>
          <p:cNvPr id="4" name="AutoShape 6" descr="Аметист - един от най-високо ценените кристали"/>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bg-BG"/>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466" y="2114525"/>
            <a:ext cx="1995836" cy="1032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466" y="3354096"/>
            <a:ext cx="1950507" cy="1118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Текстово поле 4"/>
          <p:cNvSpPr txBox="1"/>
          <p:nvPr/>
        </p:nvSpPr>
        <p:spPr>
          <a:xfrm>
            <a:off x="4773336" y="7938"/>
            <a:ext cx="2306972" cy="461665"/>
          </a:xfrm>
          <a:prstGeom prst="rect">
            <a:avLst/>
          </a:prstGeom>
          <a:noFill/>
        </p:spPr>
        <p:txBody>
          <a:bodyPr wrap="square" rtlCol="0">
            <a:spAutoFit/>
          </a:bodyPr>
          <a:lstStyle/>
          <a:p>
            <a:r>
              <a:rPr lang="bg-BG" sz="2400">
                <a:solidFill>
                  <a:schemeClr val="accent1"/>
                </a:solidFill>
              </a:rPr>
              <a:t>Натура 2000</a:t>
            </a:r>
            <a:endParaRPr lang="bg-BG" sz="2400" dirty="0"/>
          </a:p>
        </p:txBody>
      </p:sp>
    </p:spTree>
    <p:extLst>
      <p:ext uri="{BB962C8B-B14F-4D97-AF65-F5344CB8AC3E}">
        <p14:creationId xmlns:p14="http://schemas.microsoft.com/office/powerpoint/2010/main" val="24603816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4672667" y="0"/>
            <a:ext cx="3673010" cy="595291"/>
          </a:xfrm>
        </p:spPr>
        <p:txBody>
          <a:bodyPr/>
          <a:lstStyle/>
          <a:p>
            <a:r>
              <a:rPr lang="bg-BG" dirty="0" smtClean="0">
                <a:solidFill>
                  <a:schemeClr val="accent1"/>
                </a:solidFill>
              </a:rPr>
              <a:t>Натура 2000</a:t>
            </a:r>
            <a:endParaRPr lang="bg-BG" dirty="0">
              <a:solidFill>
                <a:schemeClr val="accent1"/>
              </a:solidFill>
            </a:endParaRPr>
          </a:p>
        </p:txBody>
      </p:sp>
      <p:sp>
        <p:nvSpPr>
          <p:cNvPr id="3" name="Правоъгълник 2"/>
          <p:cNvSpPr/>
          <p:nvPr/>
        </p:nvSpPr>
        <p:spPr>
          <a:xfrm>
            <a:off x="3849178" y="769523"/>
            <a:ext cx="4572000" cy="3847207"/>
          </a:xfrm>
          <a:prstGeom prst="rect">
            <a:avLst/>
          </a:prstGeom>
        </p:spPr>
        <p:txBody>
          <a:bodyPr>
            <a:spAutoFit/>
          </a:bodyPr>
          <a:lstStyle/>
          <a:p>
            <a:pPr>
              <a:spcAft>
                <a:spcPts val="600"/>
              </a:spcAft>
            </a:pPr>
            <a:r>
              <a:rPr lang="bg-BG" sz="1300" dirty="0" smtClean="0">
                <a:solidFill>
                  <a:schemeClr val="accent5">
                    <a:lumMod val="75000"/>
                  </a:schemeClr>
                </a:solidFill>
              </a:rPr>
              <a:t>Натура 2000 е общоевропейска мрежа, съставена от защитени зони, целяща да осигури дългосрочното оцеляване на най-ценните и застрашени видове и местообитания за Европа в съответствие с основните международни договорености в областта на опазването на околната среда и биологичното разнообразие.</a:t>
            </a:r>
          </a:p>
          <a:p>
            <a:pPr>
              <a:spcAft>
                <a:spcPts val="600"/>
              </a:spcAft>
            </a:pPr>
            <a:r>
              <a:rPr lang="bg-BG" sz="1300" dirty="0" smtClean="0">
                <a:solidFill>
                  <a:schemeClr val="accent5">
                    <a:lumMod val="75000"/>
                  </a:schemeClr>
                </a:solidFill>
              </a:rPr>
              <a:t>Тя трябва да бъде изградена във всички страни членки на Европейския съюз и се поставя като изискване при присъединяването на страни кандидат-членки на съюза.</a:t>
            </a:r>
          </a:p>
          <a:p>
            <a:pPr>
              <a:spcAft>
                <a:spcPts val="600"/>
              </a:spcAft>
            </a:pPr>
            <a:r>
              <a:rPr lang="bg-BG" sz="1300" dirty="0" smtClean="0">
                <a:solidFill>
                  <a:schemeClr val="accent5">
                    <a:lumMod val="75000"/>
                  </a:schemeClr>
                </a:solidFill>
              </a:rPr>
              <a:t>Местата, попадащи в екологичната мрежа се определят в съответствие с две основни за опазването на околната среда Директиви на Европейския съюз – Директива 92/43/ЕИО  за опазване на природните местообитания и на дивата флора и фауна (наричана накратко Директива за местообитанията) и Директива 2009/147/ЕО относно опазването на дивите птици (наричана накратко Директива за птиците).</a:t>
            </a:r>
            <a:endParaRPr lang="bg-BG" sz="1300" dirty="0">
              <a:solidFill>
                <a:schemeClr val="accent5">
                  <a:lumMod val="75000"/>
                </a:schemeClr>
              </a:solidFill>
            </a:endParaRPr>
          </a:p>
        </p:txBody>
      </p:sp>
      <p:pic>
        <p:nvPicPr>
          <p:cNvPr id="4" name="Картина 3"/>
          <p:cNvPicPr>
            <a:picLocks noChangeAspect="1"/>
          </p:cNvPicPr>
          <p:nvPr/>
        </p:nvPicPr>
        <p:blipFill>
          <a:blip r:embed="rId2"/>
          <a:stretch>
            <a:fillRect/>
          </a:stretch>
        </p:blipFill>
        <p:spPr>
          <a:xfrm>
            <a:off x="613125" y="1577130"/>
            <a:ext cx="2975994" cy="2231995"/>
          </a:xfrm>
          <a:prstGeom prst="rect">
            <a:avLst/>
          </a:prstGeom>
        </p:spPr>
      </p:pic>
    </p:spTree>
    <p:extLst>
      <p:ext uri="{BB962C8B-B14F-4D97-AF65-F5344CB8AC3E}">
        <p14:creationId xmlns:p14="http://schemas.microsoft.com/office/powerpoint/2010/main" val="3223915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520118" y="2072080"/>
            <a:ext cx="8036654" cy="2835479"/>
          </a:xfrm>
        </p:spPr>
        <p:txBody>
          <a:bodyPr/>
          <a:lstStyle/>
          <a:p>
            <a:pPr algn="l"/>
            <a:r>
              <a:rPr lang="ru-RU" sz="1400" dirty="0" err="1">
                <a:solidFill>
                  <a:schemeClr val="accent5">
                    <a:lumMod val="75000"/>
                  </a:schemeClr>
                </a:solidFill>
              </a:rPr>
              <a:t>Директивите</a:t>
            </a:r>
            <a:r>
              <a:rPr lang="ru-RU" sz="1400" dirty="0">
                <a:solidFill>
                  <a:schemeClr val="accent5">
                    <a:lumMod val="75000"/>
                  </a:schemeClr>
                </a:solidFill>
              </a:rPr>
              <a:t> за </a:t>
            </a:r>
            <a:r>
              <a:rPr lang="ru-RU" sz="1400" dirty="0" err="1">
                <a:solidFill>
                  <a:schemeClr val="accent5">
                    <a:lumMod val="75000"/>
                  </a:schemeClr>
                </a:solidFill>
              </a:rPr>
              <a:t>местообитанията</a:t>
            </a:r>
            <a:r>
              <a:rPr lang="ru-RU" sz="1400" dirty="0">
                <a:solidFill>
                  <a:schemeClr val="accent5">
                    <a:lumMod val="75000"/>
                  </a:schemeClr>
                </a:solidFill>
              </a:rPr>
              <a:t> и </a:t>
            </a:r>
            <a:r>
              <a:rPr lang="ru-RU" sz="1400" dirty="0" smtClean="0">
                <a:solidFill>
                  <a:schemeClr val="accent5">
                    <a:lumMod val="75000"/>
                  </a:schemeClr>
                </a:solidFill>
              </a:rPr>
              <a:t>за </a:t>
            </a:r>
            <a:r>
              <a:rPr lang="ru-RU" sz="1400" dirty="0" err="1" smtClean="0">
                <a:solidFill>
                  <a:schemeClr val="accent5">
                    <a:lumMod val="75000"/>
                  </a:schemeClr>
                </a:solidFill>
              </a:rPr>
              <a:t>птиците</a:t>
            </a:r>
            <a:r>
              <a:rPr lang="ru-RU" sz="1400" dirty="0" smtClean="0">
                <a:solidFill>
                  <a:schemeClr val="accent5">
                    <a:lumMod val="75000"/>
                  </a:schemeClr>
                </a:solidFill>
              </a:rPr>
              <a:t> </a:t>
            </a:r>
            <a:r>
              <a:rPr lang="ru-RU" sz="1400" dirty="0" err="1">
                <a:solidFill>
                  <a:schemeClr val="accent5">
                    <a:lumMod val="75000"/>
                  </a:schemeClr>
                </a:solidFill>
              </a:rPr>
              <a:t>са</a:t>
            </a:r>
            <a:r>
              <a:rPr lang="ru-RU" sz="1400" dirty="0">
                <a:solidFill>
                  <a:schemeClr val="accent5">
                    <a:lumMod val="75000"/>
                  </a:schemeClr>
                </a:solidFill>
              </a:rPr>
              <a:t> в </a:t>
            </a:r>
            <a:r>
              <a:rPr lang="ru-RU" sz="1400" dirty="0" err="1">
                <a:solidFill>
                  <a:schemeClr val="accent5">
                    <a:lumMod val="75000"/>
                  </a:schemeClr>
                </a:solidFill>
              </a:rPr>
              <a:t>центъра</a:t>
            </a:r>
            <a:r>
              <a:rPr lang="ru-RU" sz="1400" dirty="0">
                <a:solidFill>
                  <a:schemeClr val="accent5">
                    <a:lumMod val="75000"/>
                  </a:schemeClr>
                </a:solidFill>
              </a:rPr>
              <a:t> на </a:t>
            </a:r>
            <a:r>
              <a:rPr lang="ru-RU" sz="1400" dirty="0" err="1">
                <a:solidFill>
                  <a:schemeClr val="accent5">
                    <a:lumMod val="75000"/>
                  </a:schemeClr>
                </a:solidFill>
              </a:rPr>
              <a:t>политиката</a:t>
            </a:r>
            <a:r>
              <a:rPr lang="ru-RU" sz="1400" dirty="0">
                <a:solidFill>
                  <a:schemeClr val="accent5">
                    <a:lumMod val="75000"/>
                  </a:schemeClr>
                </a:solidFill>
              </a:rPr>
              <a:t> на </a:t>
            </a:r>
            <a:r>
              <a:rPr lang="ru-RU" sz="1400" dirty="0" smtClean="0">
                <a:solidFill>
                  <a:schemeClr val="accent5">
                    <a:lumMod val="75000"/>
                  </a:schemeClr>
                </a:solidFill>
              </a:rPr>
              <a:t>ЕС за </a:t>
            </a:r>
            <a:r>
              <a:rPr lang="ru-RU" sz="1400" dirty="0" err="1" smtClean="0">
                <a:solidFill>
                  <a:schemeClr val="accent5">
                    <a:lumMod val="75000"/>
                  </a:schemeClr>
                </a:solidFill>
              </a:rPr>
              <a:t>биоразнообразието</a:t>
            </a:r>
            <a:r>
              <a:rPr lang="ru-RU" sz="1400" dirty="0" smtClean="0">
                <a:solidFill>
                  <a:schemeClr val="accent5">
                    <a:lumMod val="75000"/>
                  </a:schemeClr>
                </a:solidFill>
              </a:rPr>
              <a:t> </a:t>
            </a:r>
            <a:r>
              <a:rPr lang="ru-RU" sz="1400" dirty="0">
                <a:solidFill>
                  <a:schemeClr val="accent5">
                    <a:lumMod val="75000"/>
                  </a:schemeClr>
                </a:solidFill>
              </a:rPr>
              <a:t>и </a:t>
            </a:r>
            <a:r>
              <a:rPr lang="ru-RU" sz="1400" dirty="0" err="1">
                <a:solidFill>
                  <a:schemeClr val="accent5">
                    <a:lumMod val="75000"/>
                  </a:schemeClr>
                </a:solidFill>
              </a:rPr>
              <a:t>позволяват</a:t>
            </a:r>
            <a:r>
              <a:rPr lang="ru-RU" sz="1400" dirty="0">
                <a:solidFill>
                  <a:schemeClr val="accent5">
                    <a:lumMod val="75000"/>
                  </a:schemeClr>
                </a:solidFill>
              </a:rPr>
              <a:t> на </a:t>
            </a:r>
            <a:r>
              <a:rPr lang="ru-RU" sz="1400" dirty="0" err="1" smtClean="0">
                <a:solidFill>
                  <a:schemeClr val="accent5">
                    <a:lumMod val="75000"/>
                  </a:schemeClr>
                </a:solidFill>
              </a:rPr>
              <a:t>държавите-членки</a:t>
            </a:r>
            <a:r>
              <a:rPr lang="ru-RU" sz="1400" dirty="0" smtClean="0">
                <a:solidFill>
                  <a:schemeClr val="accent5">
                    <a:lumMod val="75000"/>
                  </a:schemeClr>
                </a:solidFill>
              </a:rPr>
              <a:t> </a:t>
            </a:r>
            <a:r>
              <a:rPr lang="ru-RU" sz="1400" dirty="0">
                <a:solidFill>
                  <a:schemeClr val="accent5">
                    <a:lumMod val="75000"/>
                  </a:schemeClr>
                </a:solidFill>
              </a:rPr>
              <a:t>да </a:t>
            </a:r>
            <a:r>
              <a:rPr lang="ru-RU" sz="1400" dirty="0" err="1">
                <a:solidFill>
                  <a:schemeClr val="accent5">
                    <a:lumMod val="75000"/>
                  </a:schemeClr>
                </a:solidFill>
              </a:rPr>
              <a:t>работят</a:t>
            </a:r>
            <a:r>
              <a:rPr lang="ru-RU" sz="1400" dirty="0">
                <a:solidFill>
                  <a:schemeClr val="accent5">
                    <a:lumMod val="75000"/>
                  </a:schemeClr>
                </a:solidFill>
              </a:rPr>
              <a:t> </a:t>
            </a:r>
            <a:r>
              <a:rPr lang="ru-RU" sz="1400" dirty="0" err="1">
                <a:solidFill>
                  <a:schemeClr val="accent5">
                    <a:lumMod val="75000"/>
                  </a:schemeClr>
                </a:solidFill>
              </a:rPr>
              <a:t>заедно</a:t>
            </a:r>
            <a:r>
              <a:rPr lang="ru-RU" sz="1400" dirty="0">
                <a:solidFill>
                  <a:schemeClr val="accent5">
                    <a:lumMod val="75000"/>
                  </a:schemeClr>
                </a:solidFill>
              </a:rPr>
              <a:t> в </a:t>
            </a:r>
            <a:r>
              <a:rPr lang="ru-RU" sz="1400" dirty="0" smtClean="0">
                <a:solidFill>
                  <a:schemeClr val="accent5">
                    <a:lumMod val="75000"/>
                  </a:schemeClr>
                </a:solidFill>
              </a:rPr>
              <a:t>обща </a:t>
            </a:r>
            <a:r>
              <a:rPr lang="ru-RU" sz="1400" dirty="0" err="1" smtClean="0">
                <a:solidFill>
                  <a:schemeClr val="accent5">
                    <a:lumMod val="75000"/>
                  </a:schemeClr>
                </a:solidFill>
              </a:rPr>
              <a:t>правна</a:t>
            </a:r>
            <a:r>
              <a:rPr lang="ru-RU" sz="1400" dirty="0" smtClean="0">
                <a:solidFill>
                  <a:schemeClr val="accent5">
                    <a:lumMod val="75000"/>
                  </a:schemeClr>
                </a:solidFill>
              </a:rPr>
              <a:t> </a:t>
            </a:r>
            <a:r>
              <a:rPr lang="ru-RU" sz="1400" dirty="0">
                <a:solidFill>
                  <a:schemeClr val="accent5">
                    <a:lumMod val="75000"/>
                  </a:schemeClr>
                </a:solidFill>
              </a:rPr>
              <a:t>рамка, за да </a:t>
            </a:r>
            <a:r>
              <a:rPr lang="ru-RU" sz="1400" dirty="0" err="1">
                <a:solidFill>
                  <a:schemeClr val="accent5">
                    <a:lumMod val="75000"/>
                  </a:schemeClr>
                </a:solidFill>
              </a:rPr>
              <a:t>запазят</a:t>
            </a:r>
            <a:r>
              <a:rPr lang="ru-RU" sz="1400" dirty="0">
                <a:solidFill>
                  <a:schemeClr val="accent5">
                    <a:lumMod val="75000"/>
                  </a:schemeClr>
                </a:solidFill>
              </a:rPr>
              <a:t> </a:t>
            </a:r>
            <a:r>
              <a:rPr lang="ru-RU" sz="1400" dirty="0" err="1">
                <a:solidFill>
                  <a:schemeClr val="accent5">
                    <a:lumMod val="75000"/>
                  </a:schemeClr>
                </a:solidFill>
              </a:rPr>
              <a:t>уникалната</a:t>
            </a:r>
            <a:r>
              <a:rPr lang="ru-RU" sz="1400" dirty="0">
                <a:solidFill>
                  <a:schemeClr val="accent5">
                    <a:lumMod val="75000"/>
                  </a:schemeClr>
                </a:solidFill>
              </a:rPr>
              <a:t> </a:t>
            </a:r>
            <a:r>
              <a:rPr lang="ru-RU" sz="1400" dirty="0" smtClean="0">
                <a:solidFill>
                  <a:schemeClr val="accent5">
                    <a:lumMod val="75000"/>
                  </a:schemeClr>
                </a:solidFill>
              </a:rPr>
              <a:t>природа на </a:t>
            </a:r>
            <a:r>
              <a:rPr lang="ru-RU" sz="1400" dirty="0">
                <a:solidFill>
                  <a:schemeClr val="accent5">
                    <a:lumMod val="75000"/>
                  </a:schemeClr>
                </a:solidFill>
              </a:rPr>
              <a:t>Европа за </a:t>
            </a:r>
            <a:r>
              <a:rPr lang="ru-RU" sz="1400" dirty="0" err="1">
                <a:solidFill>
                  <a:schemeClr val="accent5">
                    <a:lumMod val="75000"/>
                  </a:schemeClr>
                </a:solidFill>
              </a:rPr>
              <a:t>идните</a:t>
            </a:r>
            <a:r>
              <a:rPr lang="ru-RU" sz="1400" dirty="0">
                <a:solidFill>
                  <a:schemeClr val="accent5">
                    <a:lumMod val="75000"/>
                  </a:schemeClr>
                </a:solidFill>
              </a:rPr>
              <a:t> поколения. </a:t>
            </a:r>
            <a:r>
              <a:rPr lang="ru-RU" sz="1400" dirty="0" smtClean="0">
                <a:solidFill>
                  <a:schemeClr val="accent5">
                    <a:lumMod val="75000"/>
                  </a:schemeClr>
                </a:solidFill>
              </a:rPr>
              <a:t>В </a:t>
            </a:r>
            <a:r>
              <a:rPr lang="ru-RU" sz="1400" dirty="0" err="1" smtClean="0">
                <a:solidFill>
                  <a:schemeClr val="accent5">
                    <a:lumMod val="75000"/>
                  </a:schemeClr>
                </a:solidFill>
              </a:rPr>
              <a:t>основата</a:t>
            </a:r>
            <a:r>
              <a:rPr lang="ru-RU" sz="1400" dirty="0" smtClean="0">
                <a:solidFill>
                  <a:schemeClr val="accent5">
                    <a:lumMod val="75000"/>
                  </a:schemeClr>
                </a:solidFill>
              </a:rPr>
              <a:t> на </a:t>
            </a:r>
            <a:r>
              <a:rPr lang="ru-RU" sz="1400" dirty="0" err="1" smtClean="0">
                <a:solidFill>
                  <a:schemeClr val="accent5">
                    <a:lumMod val="75000"/>
                  </a:schemeClr>
                </a:solidFill>
              </a:rPr>
              <a:t>директивите</a:t>
            </a:r>
            <a:r>
              <a:rPr lang="ru-RU" sz="1400" dirty="0" smtClean="0">
                <a:solidFill>
                  <a:schemeClr val="accent5">
                    <a:lumMod val="75000"/>
                  </a:schemeClr>
                </a:solidFill>
              </a:rPr>
              <a:t> </a:t>
            </a:r>
            <a:r>
              <a:rPr lang="ru-RU" sz="1400" dirty="0">
                <a:solidFill>
                  <a:schemeClr val="accent5">
                    <a:lumMod val="75000"/>
                  </a:schemeClr>
                </a:solidFill>
              </a:rPr>
              <a:t>е </a:t>
            </a:r>
            <a:r>
              <a:rPr lang="ru-RU" sz="1400" dirty="0" err="1">
                <a:solidFill>
                  <a:schemeClr val="accent5">
                    <a:lumMod val="75000"/>
                  </a:schemeClr>
                </a:solidFill>
              </a:rPr>
              <a:t>създаването</a:t>
            </a:r>
            <a:r>
              <a:rPr lang="ru-RU" sz="1400" dirty="0">
                <a:solidFill>
                  <a:schemeClr val="accent5">
                    <a:lumMod val="75000"/>
                  </a:schemeClr>
                </a:solidFill>
              </a:rPr>
              <a:t> на </a:t>
            </a:r>
            <a:r>
              <a:rPr lang="ru-RU" sz="1400" dirty="0" err="1" smtClean="0">
                <a:solidFill>
                  <a:schemeClr val="accent5">
                    <a:lumMod val="75000"/>
                  </a:schemeClr>
                </a:solidFill>
              </a:rPr>
              <a:t>екологичната</a:t>
            </a:r>
            <a:r>
              <a:rPr lang="ru-RU" sz="1400" dirty="0" smtClean="0">
                <a:solidFill>
                  <a:schemeClr val="accent5">
                    <a:lumMod val="75000"/>
                  </a:schemeClr>
                </a:solidFill>
              </a:rPr>
              <a:t> мрежа </a:t>
            </a:r>
            <a:r>
              <a:rPr lang="ru-RU" sz="1400" dirty="0">
                <a:solidFill>
                  <a:schemeClr val="accent5">
                    <a:lumMod val="75000"/>
                  </a:schemeClr>
                </a:solidFill>
              </a:rPr>
              <a:t>НАТУРА 2000, </a:t>
            </a:r>
            <a:r>
              <a:rPr lang="ru-RU" sz="1400" dirty="0" err="1">
                <a:solidFill>
                  <a:schemeClr val="accent5">
                    <a:lumMod val="75000"/>
                  </a:schemeClr>
                </a:solidFill>
              </a:rPr>
              <a:t>която</a:t>
            </a:r>
            <a:r>
              <a:rPr lang="ru-RU" sz="1400" dirty="0">
                <a:solidFill>
                  <a:schemeClr val="accent5">
                    <a:lumMod val="75000"/>
                  </a:schemeClr>
                </a:solidFill>
              </a:rPr>
              <a:t> цели </a:t>
            </a:r>
            <a:r>
              <a:rPr lang="ru-RU" sz="1400" dirty="0" err="1" smtClean="0">
                <a:solidFill>
                  <a:schemeClr val="accent5">
                    <a:lumMod val="75000"/>
                  </a:schemeClr>
                </a:solidFill>
              </a:rPr>
              <a:t>защитата</a:t>
            </a:r>
            <a:r>
              <a:rPr lang="ru-RU" sz="1400" dirty="0" smtClean="0">
                <a:solidFill>
                  <a:schemeClr val="accent5">
                    <a:lumMod val="75000"/>
                  </a:schemeClr>
                </a:solidFill>
              </a:rPr>
              <a:t> и </a:t>
            </a:r>
            <a:r>
              <a:rPr lang="ru-RU" sz="1400" dirty="0" err="1">
                <a:solidFill>
                  <a:schemeClr val="accent5">
                    <a:lumMod val="75000"/>
                  </a:schemeClr>
                </a:solidFill>
              </a:rPr>
              <a:t>оцеляването</a:t>
            </a:r>
            <a:r>
              <a:rPr lang="ru-RU" sz="1400" dirty="0">
                <a:solidFill>
                  <a:schemeClr val="accent5">
                    <a:lumMod val="75000"/>
                  </a:schemeClr>
                </a:solidFill>
              </a:rPr>
              <a:t> на </a:t>
            </a:r>
            <a:r>
              <a:rPr lang="ru-RU" sz="1400" dirty="0" err="1">
                <a:solidFill>
                  <a:schemeClr val="accent5">
                    <a:lumMod val="75000"/>
                  </a:schemeClr>
                </a:solidFill>
              </a:rPr>
              <a:t>най-ценните</a:t>
            </a:r>
            <a:r>
              <a:rPr lang="ru-RU" sz="1400" dirty="0">
                <a:solidFill>
                  <a:schemeClr val="accent5">
                    <a:lumMod val="75000"/>
                  </a:schemeClr>
                </a:solidFill>
              </a:rPr>
              <a:t> и </a:t>
            </a:r>
            <a:r>
              <a:rPr lang="ru-RU" sz="1400" dirty="0" err="1" smtClean="0">
                <a:solidFill>
                  <a:schemeClr val="accent5">
                    <a:lumMod val="75000"/>
                  </a:schemeClr>
                </a:solidFill>
              </a:rPr>
              <a:t>застрашени</a:t>
            </a:r>
            <a:r>
              <a:rPr lang="ru-RU" sz="1400" dirty="0" smtClean="0">
                <a:solidFill>
                  <a:schemeClr val="accent5">
                    <a:lumMod val="75000"/>
                  </a:schemeClr>
                </a:solidFill>
              </a:rPr>
              <a:t> </a:t>
            </a:r>
            <a:r>
              <a:rPr lang="ru-RU" sz="1400" dirty="0" err="1" smtClean="0">
                <a:solidFill>
                  <a:schemeClr val="accent5">
                    <a:lumMod val="75000"/>
                  </a:schemeClr>
                </a:solidFill>
              </a:rPr>
              <a:t>видове</a:t>
            </a:r>
            <a:r>
              <a:rPr lang="ru-RU" sz="1400" dirty="0" smtClean="0">
                <a:solidFill>
                  <a:schemeClr val="accent5">
                    <a:lumMod val="75000"/>
                  </a:schemeClr>
                </a:solidFill>
              </a:rPr>
              <a:t> и местообитания </a:t>
            </a:r>
            <a:r>
              <a:rPr lang="ru-RU" sz="1400" dirty="0">
                <a:solidFill>
                  <a:schemeClr val="accent5">
                    <a:lumMod val="75000"/>
                  </a:schemeClr>
                </a:solidFill>
              </a:rPr>
              <a:t>на континента. </a:t>
            </a:r>
            <a:r>
              <a:rPr lang="ru-RU" sz="1400" dirty="0" smtClean="0">
                <a:solidFill>
                  <a:schemeClr val="accent5">
                    <a:lumMod val="75000"/>
                  </a:schemeClr>
                </a:solidFill>
              </a:rPr>
              <a:t>Но НАТУРА </a:t>
            </a:r>
            <a:r>
              <a:rPr lang="ru-RU" sz="1400" dirty="0">
                <a:solidFill>
                  <a:schemeClr val="accent5">
                    <a:lumMod val="75000"/>
                  </a:schemeClr>
                </a:solidFill>
              </a:rPr>
              <a:t>2000 </a:t>
            </a:r>
            <a:r>
              <a:rPr lang="ru-RU" sz="1400" b="1" dirty="0">
                <a:solidFill>
                  <a:schemeClr val="accent5">
                    <a:lumMod val="75000"/>
                  </a:schemeClr>
                </a:solidFill>
              </a:rPr>
              <a:t>не е система от „</a:t>
            </a:r>
            <a:r>
              <a:rPr lang="ru-RU" sz="1400" b="1" dirty="0" err="1">
                <a:solidFill>
                  <a:schemeClr val="accent5">
                    <a:lumMod val="75000"/>
                  </a:schemeClr>
                </a:solidFill>
              </a:rPr>
              <a:t>забранени</a:t>
            </a:r>
            <a:r>
              <a:rPr lang="ru-RU" sz="1400" b="1" dirty="0">
                <a:solidFill>
                  <a:schemeClr val="accent5">
                    <a:lumMod val="75000"/>
                  </a:schemeClr>
                </a:solidFill>
              </a:rPr>
              <a:t> </a:t>
            </a:r>
            <a:r>
              <a:rPr lang="ru-RU" sz="1400" b="1" dirty="0" err="1">
                <a:solidFill>
                  <a:schemeClr val="accent5">
                    <a:lumMod val="75000"/>
                  </a:schemeClr>
                </a:solidFill>
              </a:rPr>
              <a:t>зони</a:t>
            </a:r>
            <a:r>
              <a:rPr lang="ru-RU" sz="1400" b="1" dirty="0" smtClean="0">
                <a:solidFill>
                  <a:schemeClr val="accent5">
                    <a:lumMod val="75000"/>
                  </a:schemeClr>
                </a:solidFill>
              </a:rPr>
              <a:t>“. </a:t>
            </a:r>
            <a:r>
              <a:rPr lang="ru-RU" sz="1400" dirty="0" smtClean="0">
                <a:solidFill>
                  <a:schemeClr val="accent5">
                    <a:lumMod val="75000"/>
                  </a:schemeClr>
                </a:solidFill>
              </a:rPr>
              <a:t>Макар </a:t>
            </a:r>
            <a:r>
              <a:rPr lang="ru-RU" sz="1400" dirty="0">
                <a:solidFill>
                  <a:schemeClr val="accent5">
                    <a:lumMod val="75000"/>
                  </a:schemeClr>
                </a:solidFill>
              </a:rPr>
              <a:t>че в </a:t>
            </a:r>
            <a:r>
              <a:rPr lang="ru-RU" sz="1400" dirty="0" err="1">
                <a:solidFill>
                  <a:schemeClr val="accent5">
                    <a:lumMod val="75000"/>
                  </a:schemeClr>
                </a:solidFill>
              </a:rPr>
              <a:t>мрежата</a:t>
            </a:r>
            <a:r>
              <a:rPr lang="ru-RU" sz="1400" dirty="0">
                <a:solidFill>
                  <a:schemeClr val="accent5">
                    <a:lumMod val="75000"/>
                  </a:schemeClr>
                </a:solidFill>
              </a:rPr>
              <a:t> </a:t>
            </a:r>
            <a:r>
              <a:rPr lang="ru-RU" sz="1400" dirty="0" err="1">
                <a:solidFill>
                  <a:schemeClr val="accent5">
                    <a:lumMod val="75000"/>
                  </a:schemeClr>
                </a:solidFill>
              </a:rPr>
              <a:t>наистина</a:t>
            </a:r>
            <a:r>
              <a:rPr lang="ru-RU" sz="1400" dirty="0">
                <a:solidFill>
                  <a:schemeClr val="accent5">
                    <a:lumMod val="75000"/>
                  </a:schemeClr>
                </a:solidFill>
              </a:rPr>
              <a:t> </a:t>
            </a:r>
            <a:r>
              <a:rPr lang="ru-RU" sz="1400" dirty="0" err="1">
                <a:solidFill>
                  <a:schemeClr val="accent5">
                    <a:lumMod val="75000"/>
                  </a:schemeClr>
                </a:solidFill>
              </a:rPr>
              <a:t>са</a:t>
            </a:r>
            <a:r>
              <a:rPr lang="ru-RU" sz="1400" dirty="0">
                <a:solidFill>
                  <a:schemeClr val="accent5">
                    <a:lumMod val="75000"/>
                  </a:schemeClr>
                </a:solidFill>
              </a:rPr>
              <a:t> </a:t>
            </a:r>
            <a:r>
              <a:rPr lang="ru-RU" sz="1400" dirty="0" err="1" smtClean="0">
                <a:solidFill>
                  <a:schemeClr val="accent5">
                    <a:lumMod val="75000"/>
                  </a:schemeClr>
                </a:solidFill>
              </a:rPr>
              <a:t>включени</a:t>
            </a:r>
            <a:r>
              <a:rPr lang="ru-RU" sz="1400" dirty="0" smtClean="0">
                <a:solidFill>
                  <a:schemeClr val="accent5">
                    <a:lumMod val="75000"/>
                  </a:schemeClr>
                </a:solidFill>
              </a:rPr>
              <a:t> </a:t>
            </a:r>
            <a:r>
              <a:rPr lang="ru-RU" sz="1400" dirty="0" err="1" smtClean="0">
                <a:solidFill>
                  <a:schemeClr val="accent5">
                    <a:lumMod val="75000"/>
                  </a:schemeClr>
                </a:solidFill>
              </a:rPr>
              <a:t>някои</a:t>
            </a:r>
            <a:r>
              <a:rPr lang="ru-RU" sz="1400" dirty="0" smtClean="0">
                <a:solidFill>
                  <a:schemeClr val="accent5">
                    <a:lumMod val="75000"/>
                  </a:schemeClr>
                </a:solidFill>
              </a:rPr>
              <a:t> </a:t>
            </a:r>
            <a:r>
              <a:rPr lang="ru-RU" sz="1400" dirty="0" err="1">
                <a:solidFill>
                  <a:schemeClr val="accent5">
                    <a:lumMod val="75000"/>
                  </a:schemeClr>
                </a:solidFill>
              </a:rPr>
              <a:t>природни</a:t>
            </a:r>
            <a:r>
              <a:rPr lang="ru-RU" sz="1400" dirty="0">
                <a:solidFill>
                  <a:schemeClr val="accent5">
                    <a:lumMod val="75000"/>
                  </a:schemeClr>
                </a:solidFill>
              </a:rPr>
              <a:t> </a:t>
            </a:r>
            <a:r>
              <a:rPr lang="ru-RU" sz="1400" dirty="0" err="1">
                <a:solidFill>
                  <a:schemeClr val="accent5">
                    <a:lumMod val="75000"/>
                  </a:schemeClr>
                </a:solidFill>
              </a:rPr>
              <a:t>резервати</a:t>
            </a:r>
            <a:r>
              <a:rPr lang="ru-RU" sz="1400" dirty="0">
                <a:solidFill>
                  <a:schemeClr val="accent5">
                    <a:lumMod val="75000"/>
                  </a:schemeClr>
                </a:solidFill>
              </a:rPr>
              <a:t> </a:t>
            </a:r>
            <a:r>
              <a:rPr lang="ru-RU" sz="1400" dirty="0" err="1">
                <a:solidFill>
                  <a:schemeClr val="accent5">
                    <a:lumMod val="75000"/>
                  </a:schemeClr>
                </a:solidFill>
              </a:rPr>
              <a:t>със</a:t>
            </a:r>
            <a:r>
              <a:rPr lang="ru-RU" sz="1400" dirty="0">
                <a:solidFill>
                  <a:schemeClr val="accent5">
                    <a:lumMod val="75000"/>
                  </a:schemeClr>
                </a:solidFill>
              </a:rPr>
              <a:t> строг </a:t>
            </a:r>
            <a:r>
              <a:rPr lang="ru-RU" sz="1400" dirty="0" smtClean="0">
                <a:solidFill>
                  <a:schemeClr val="accent5">
                    <a:lumMod val="75000"/>
                  </a:schemeClr>
                </a:solidFill>
              </a:rPr>
              <a:t>режим, в </a:t>
            </a:r>
            <a:r>
              <a:rPr lang="ru-RU" sz="1400" dirty="0" err="1">
                <a:solidFill>
                  <a:schemeClr val="accent5">
                    <a:lumMod val="75000"/>
                  </a:schemeClr>
                </a:solidFill>
              </a:rPr>
              <a:t>които</a:t>
            </a:r>
            <a:r>
              <a:rPr lang="ru-RU" sz="1400" dirty="0">
                <a:solidFill>
                  <a:schemeClr val="accent5">
                    <a:lumMod val="75000"/>
                  </a:schemeClr>
                </a:solidFill>
              </a:rPr>
              <a:t> </a:t>
            </a:r>
            <a:r>
              <a:rPr lang="ru-RU" sz="1400" dirty="0" err="1">
                <a:solidFill>
                  <a:schemeClr val="accent5">
                    <a:lumMod val="75000"/>
                  </a:schemeClr>
                </a:solidFill>
              </a:rPr>
              <a:t>човешката</a:t>
            </a:r>
            <a:r>
              <a:rPr lang="ru-RU" sz="1400" dirty="0">
                <a:solidFill>
                  <a:schemeClr val="accent5">
                    <a:lumMod val="75000"/>
                  </a:schemeClr>
                </a:solidFill>
              </a:rPr>
              <a:t> </a:t>
            </a:r>
            <a:r>
              <a:rPr lang="ru-RU" sz="1400" dirty="0" err="1">
                <a:solidFill>
                  <a:schemeClr val="accent5">
                    <a:lumMod val="75000"/>
                  </a:schemeClr>
                </a:solidFill>
              </a:rPr>
              <a:t>дейност</a:t>
            </a:r>
            <a:r>
              <a:rPr lang="ru-RU" sz="1400" dirty="0">
                <a:solidFill>
                  <a:schemeClr val="accent5">
                    <a:lumMod val="75000"/>
                  </a:schemeClr>
                </a:solidFill>
              </a:rPr>
              <a:t> е ограничена, </a:t>
            </a:r>
            <a:r>
              <a:rPr lang="ru-RU" sz="1400" dirty="0" smtClean="0">
                <a:solidFill>
                  <a:schemeClr val="accent5">
                    <a:lumMod val="75000"/>
                  </a:schemeClr>
                </a:solidFill>
              </a:rPr>
              <a:t>в </a:t>
            </a:r>
            <a:r>
              <a:rPr lang="ru-RU" sz="1400" dirty="0" err="1" smtClean="0">
                <a:solidFill>
                  <a:schemeClr val="accent5">
                    <a:lumMod val="75000"/>
                  </a:schemeClr>
                </a:solidFill>
              </a:rPr>
              <a:t>голямата</a:t>
            </a:r>
            <a:r>
              <a:rPr lang="ru-RU" sz="1400" dirty="0" smtClean="0">
                <a:solidFill>
                  <a:schemeClr val="accent5">
                    <a:lumMod val="75000"/>
                  </a:schemeClr>
                </a:solidFill>
              </a:rPr>
              <a:t> </a:t>
            </a:r>
            <a:r>
              <a:rPr lang="ru-RU" sz="1400" dirty="0">
                <a:solidFill>
                  <a:schemeClr val="accent5">
                    <a:lumMod val="75000"/>
                  </a:schemeClr>
                </a:solidFill>
              </a:rPr>
              <a:t>част от </a:t>
            </a:r>
            <a:r>
              <a:rPr lang="ru-RU" sz="1400" dirty="0" err="1">
                <a:solidFill>
                  <a:schemeClr val="accent5">
                    <a:lumMod val="75000"/>
                  </a:schemeClr>
                </a:solidFill>
              </a:rPr>
              <a:t>защитените</a:t>
            </a:r>
            <a:r>
              <a:rPr lang="ru-RU" sz="1400" dirty="0">
                <a:solidFill>
                  <a:schemeClr val="accent5">
                    <a:lumMod val="75000"/>
                  </a:schemeClr>
                </a:solidFill>
              </a:rPr>
              <a:t> </a:t>
            </a:r>
            <a:r>
              <a:rPr lang="ru-RU" sz="1400" dirty="0" err="1">
                <a:solidFill>
                  <a:schemeClr val="accent5">
                    <a:lumMod val="75000"/>
                  </a:schemeClr>
                </a:solidFill>
              </a:rPr>
              <a:t>зони</a:t>
            </a:r>
            <a:r>
              <a:rPr lang="ru-RU" sz="1400" dirty="0">
                <a:solidFill>
                  <a:schemeClr val="accent5">
                    <a:lumMod val="75000"/>
                  </a:schemeClr>
                </a:solidFill>
              </a:rPr>
              <a:t> </a:t>
            </a:r>
            <a:r>
              <a:rPr lang="ru-RU" sz="1400" dirty="0" err="1" smtClean="0">
                <a:solidFill>
                  <a:schemeClr val="accent5">
                    <a:lumMod val="75000"/>
                  </a:schemeClr>
                </a:solidFill>
              </a:rPr>
              <a:t>живеят</a:t>
            </a:r>
            <a:r>
              <a:rPr lang="ru-RU" sz="1400" dirty="0" smtClean="0">
                <a:solidFill>
                  <a:schemeClr val="accent5">
                    <a:lumMod val="75000"/>
                  </a:schemeClr>
                </a:solidFill>
              </a:rPr>
              <a:t> и </a:t>
            </a:r>
            <a:r>
              <a:rPr lang="ru-RU" sz="1400" dirty="0" err="1">
                <a:solidFill>
                  <a:schemeClr val="accent5">
                    <a:lumMod val="75000"/>
                  </a:schemeClr>
                </a:solidFill>
              </a:rPr>
              <a:t>работят</a:t>
            </a:r>
            <a:r>
              <a:rPr lang="ru-RU" sz="1400" dirty="0">
                <a:solidFill>
                  <a:schemeClr val="accent5">
                    <a:lumMod val="75000"/>
                  </a:schemeClr>
                </a:solidFill>
              </a:rPr>
              <a:t> </a:t>
            </a:r>
            <a:r>
              <a:rPr lang="ru-RU" sz="1400" dirty="0" err="1">
                <a:solidFill>
                  <a:schemeClr val="accent5">
                    <a:lumMod val="75000"/>
                  </a:schemeClr>
                </a:solidFill>
              </a:rPr>
              <a:t>европейци</a:t>
            </a:r>
            <a:r>
              <a:rPr lang="ru-RU" sz="1400" dirty="0">
                <a:solidFill>
                  <a:schemeClr val="accent5">
                    <a:lumMod val="75000"/>
                  </a:schemeClr>
                </a:solidFill>
              </a:rPr>
              <a:t>, </a:t>
            </a:r>
            <a:r>
              <a:rPr lang="ru-RU" sz="1400" dirty="0" err="1">
                <a:solidFill>
                  <a:schemeClr val="accent5">
                    <a:lumMod val="75000"/>
                  </a:schemeClr>
                </a:solidFill>
              </a:rPr>
              <a:t>развиват</a:t>
            </a:r>
            <a:r>
              <a:rPr lang="ru-RU" sz="1400" dirty="0">
                <a:solidFill>
                  <a:schemeClr val="accent5">
                    <a:lumMod val="75000"/>
                  </a:schemeClr>
                </a:solidFill>
              </a:rPr>
              <a:t> </a:t>
            </a:r>
            <a:r>
              <a:rPr lang="ru-RU" sz="1400" dirty="0" err="1" smtClean="0">
                <a:solidFill>
                  <a:schemeClr val="accent5">
                    <a:lumMod val="75000"/>
                  </a:schemeClr>
                </a:solidFill>
              </a:rPr>
              <a:t>земеделие</a:t>
            </a:r>
            <a:r>
              <a:rPr lang="ru-RU" sz="1400" dirty="0" smtClean="0">
                <a:solidFill>
                  <a:schemeClr val="accent5">
                    <a:lumMod val="75000"/>
                  </a:schemeClr>
                </a:solidFill>
              </a:rPr>
              <a:t> </a:t>
            </a:r>
            <a:r>
              <a:rPr lang="ru-RU" sz="1400" dirty="0" err="1" smtClean="0">
                <a:solidFill>
                  <a:schemeClr val="accent5">
                    <a:lumMod val="75000"/>
                  </a:schemeClr>
                </a:solidFill>
              </a:rPr>
              <a:t>практикуват</a:t>
            </a:r>
            <a:r>
              <a:rPr lang="ru-RU" sz="1400" dirty="0" smtClean="0">
                <a:solidFill>
                  <a:schemeClr val="accent5">
                    <a:lumMod val="75000"/>
                  </a:schemeClr>
                </a:solidFill>
              </a:rPr>
              <a:t> </a:t>
            </a:r>
            <a:r>
              <a:rPr lang="ru-RU" sz="1400" dirty="0">
                <a:solidFill>
                  <a:schemeClr val="accent5">
                    <a:lumMod val="75000"/>
                  </a:schemeClr>
                </a:solidFill>
              </a:rPr>
              <a:t>лов и </a:t>
            </a:r>
            <a:r>
              <a:rPr lang="ru-RU" sz="1400" dirty="0" err="1">
                <a:solidFill>
                  <a:schemeClr val="accent5">
                    <a:lumMod val="75000"/>
                  </a:schemeClr>
                </a:solidFill>
              </a:rPr>
              <a:t>риболов</a:t>
            </a:r>
            <a:r>
              <a:rPr lang="ru-RU" sz="1400" dirty="0">
                <a:solidFill>
                  <a:schemeClr val="accent5">
                    <a:lumMod val="75000"/>
                  </a:schemeClr>
                </a:solidFill>
              </a:rPr>
              <a:t>. НАТУРА </a:t>
            </a:r>
            <a:r>
              <a:rPr lang="ru-RU" sz="1400" dirty="0" smtClean="0">
                <a:solidFill>
                  <a:schemeClr val="accent5">
                    <a:lumMod val="75000"/>
                  </a:schemeClr>
                </a:solidFill>
              </a:rPr>
              <a:t>2000 </a:t>
            </a:r>
            <a:r>
              <a:rPr lang="ru-RU" sz="1400" dirty="0" err="1" smtClean="0">
                <a:solidFill>
                  <a:schemeClr val="accent5">
                    <a:lumMod val="75000"/>
                  </a:schemeClr>
                </a:solidFill>
              </a:rPr>
              <a:t>поддържа</a:t>
            </a:r>
            <a:r>
              <a:rPr lang="ru-RU" sz="1400" dirty="0" smtClean="0">
                <a:solidFill>
                  <a:schemeClr val="accent5">
                    <a:lumMod val="75000"/>
                  </a:schemeClr>
                </a:solidFill>
              </a:rPr>
              <a:t> </a:t>
            </a:r>
            <a:r>
              <a:rPr lang="ru-RU" sz="1400" dirty="0">
                <a:solidFill>
                  <a:schemeClr val="accent5">
                    <a:lumMod val="75000"/>
                  </a:schemeClr>
                </a:solidFill>
              </a:rPr>
              <a:t>принципа на </a:t>
            </a:r>
            <a:r>
              <a:rPr lang="ru-RU" sz="1400" dirty="0" err="1">
                <a:solidFill>
                  <a:schemeClr val="accent5">
                    <a:lumMod val="75000"/>
                  </a:schemeClr>
                </a:solidFill>
              </a:rPr>
              <a:t>устойчивото</a:t>
            </a:r>
            <a:r>
              <a:rPr lang="ru-RU" sz="1400" dirty="0">
                <a:solidFill>
                  <a:schemeClr val="accent5">
                    <a:lumMod val="75000"/>
                  </a:schemeClr>
                </a:solidFill>
              </a:rPr>
              <a:t> </a:t>
            </a:r>
            <a:r>
              <a:rPr lang="ru-RU" sz="1400" dirty="0" smtClean="0">
                <a:solidFill>
                  <a:schemeClr val="accent5">
                    <a:lumMod val="75000"/>
                  </a:schemeClr>
                </a:solidFill>
              </a:rPr>
              <a:t>развитие. </a:t>
            </a:r>
            <a:r>
              <a:rPr lang="ru-RU" sz="1400" dirty="0" err="1" smtClean="0">
                <a:solidFill>
                  <a:schemeClr val="accent5">
                    <a:lumMod val="75000"/>
                  </a:schemeClr>
                </a:solidFill>
              </a:rPr>
              <a:t>Нейната</a:t>
            </a:r>
            <a:r>
              <a:rPr lang="ru-RU" sz="1400" dirty="0" smtClean="0">
                <a:solidFill>
                  <a:schemeClr val="accent5">
                    <a:lumMod val="75000"/>
                  </a:schemeClr>
                </a:solidFill>
              </a:rPr>
              <a:t> </a:t>
            </a:r>
            <a:r>
              <a:rPr lang="ru-RU" sz="1400" dirty="0">
                <a:solidFill>
                  <a:schemeClr val="accent5">
                    <a:lumMod val="75000"/>
                  </a:schemeClr>
                </a:solidFill>
              </a:rPr>
              <a:t>цел не е </a:t>
            </a:r>
            <a:r>
              <a:rPr lang="ru-RU" sz="1400" dirty="0" smtClean="0">
                <a:solidFill>
                  <a:schemeClr val="accent5">
                    <a:lumMod val="75000"/>
                  </a:schemeClr>
                </a:solidFill>
              </a:rPr>
              <a:t>да </a:t>
            </a:r>
            <a:r>
              <a:rPr lang="ru-RU" sz="1400" dirty="0" err="1" smtClean="0">
                <a:solidFill>
                  <a:schemeClr val="accent5">
                    <a:lumMod val="75000"/>
                  </a:schemeClr>
                </a:solidFill>
              </a:rPr>
              <a:t>спре</a:t>
            </a:r>
            <a:r>
              <a:rPr lang="ru-RU" sz="1400" dirty="0" smtClean="0">
                <a:solidFill>
                  <a:schemeClr val="accent5">
                    <a:lumMod val="75000"/>
                  </a:schemeClr>
                </a:solidFill>
              </a:rPr>
              <a:t> </a:t>
            </a:r>
            <a:r>
              <a:rPr lang="ru-RU" sz="1400" dirty="0" err="1">
                <a:solidFill>
                  <a:schemeClr val="accent5">
                    <a:lumMod val="75000"/>
                  </a:schemeClr>
                </a:solidFill>
              </a:rPr>
              <a:t>всички</a:t>
            </a:r>
            <a:r>
              <a:rPr lang="ru-RU" sz="1400" dirty="0">
                <a:solidFill>
                  <a:schemeClr val="accent5">
                    <a:lumMod val="75000"/>
                  </a:schemeClr>
                </a:solidFill>
              </a:rPr>
              <a:t> </a:t>
            </a:r>
            <a:r>
              <a:rPr lang="ru-RU" sz="1400" dirty="0" err="1" smtClean="0">
                <a:solidFill>
                  <a:schemeClr val="accent5">
                    <a:lumMod val="75000"/>
                  </a:schemeClr>
                </a:solidFill>
              </a:rPr>
              <a:t>икономически</a:t>
            </a:r>
            <a:r>
              <a:rPr lang="ru-RU" sz="1400" dirty="0" smtClean="0">
                <a:solidFill>
                  <a:schemeClr val="accent5">
                    <a:lumMod val="75000"/>
                  </a:schemeClr>
                </a:solidFill>
              </a:rPr>
              <a:t> </a:t>
            </a:r>
            <a:r>
              <a:rPr lang="ru-RU" sz="1400" dirty="0" err="1" smtClean="0">
                <a:solidFill>
                  <a:schemeClr val="accent5">
                    <a:lumMod val="75000"/>
                  </a:schemeClr>
                </a:solidFill>
              </a:rPr>
              <a:t>дейности</a:t>
            </a:r>
            <a:r>
              <a:rPr lang="ru-RU" sz="1400" dirty="0">
                <a:solidFill>
                  <a:schemeClr val="accent5">
                    <a:lumMod val="75000"/>
                  </a:schemeClr>
                </a:solidFill>
              </a:rPr>
              <a:t>, а да определи </a:t>
            </a:r>
            <a:r>
              <a:rPr lang="ru-RU" sz="1400" dirty="0" err="1">
                <a:solidFill>
                  <a:schemeClr val="accent5">
                    <a:lumMod val="75000"/>
                  </a:schemeClr>
                </a:solidFill>
              </a:rPr>
              <a:t>параметри</a:t>
            </a:r>
            <a:r>
              <a:rPr lang="ru-RU" sz="1400" dirty="0">
                <a:solidFill>
                  <a:schemeClr val="accent5">
                    <a:lumMod val="75000"/>
                  </a:schemeClr>
                </a:solidFill>
              </a:rPr>
              <a:t>, в </a:t>
            </a:r>
            <a:r>
              <a:rPr lang="ru-RU" sz="1400" dirty="0" err="1" smtClean="0">
                <a:solidFill>
                  <a:schemeClr val="accent5">
                    <a:lumMod val="75000"/>
                  </a:schemeClr>
                </a:solidFill>
              </a:rPr>
              <a:t>които</a:t>
            </a:r>
            <a:r>
              <a:rPr lang="ru-RU" sz="1400" dirty="0" smtClean="0">
                <a:solidFill>
                  <a:schemeClr val="accent5">
                    <a:lumMod val="75000"/>
                  </a:schemeClr>
                </a:solidFill>
              </a:rPr>
              <a:t> те </a:t>
            </a:r>
            <a:r>
              <a:rPr lang="ru-RU" sz="1400" dirty="0" err="1">
                <a:solidFill>
                  <a:schemeClr val="accent5">
                    <a:lumMod val="75000"/>
                  </a:schemeClr>
                </a:solidFill>
              </a:rPr>
              <a:t>биха</a:t>
            </a:r>
            <a:r>
              <a:rPr lang="ru-RU" sz="1400" dirty="0">
                <a:solidFill>
                  <a:schemeClr val="accent5">
                    <a:lumMod val="75000"/>
                  </a:schemeClr>
                </a:solidFill>
              </a:rPr>
              <a:t> могли да се </a:t>
            </a:r>
            <a:r>
              <a:rPr lang="ru-RU" sz="1400" dirty="0" err="1">
                <a:solidFill>
                  <a:schemeClr val="accent5">
                    <a:lumMod val="75000"/>
                  </a:schemeClr>
                </a:solidFill>
              </a:rPr>
              <a:t>осъществяват</a:t>
            </a:r>
            <a:r>
              <a:rPr lang="ru-RU" sz="1400" dirty="0">
                <a:solidFill>
                  <a:schemeClr val="accent5">
                    <a:lumMod val="75000"/>
                  </a:schemeClr>
                </a:solidFill>
              </a:rPr>
              <a:t>, без </a:t>
            </a:r>
            <a:r>
              <a:rPr lang="ru-RU" sz="1400" dirty="0" smtClean="0">
                <a:solidFill>
                  <a:schemeClr val="accent5">
                    <a:lumMod val="75000"/>
                  </a:schemeClr>
                </a:solidFill>
              </a:rPr>
              <a:t>да </a:t>
            </a:r>
            <a:r>
              <a:rPr lang="ru-RU" sz="1400" dirty="0" err="1" smtClean="0">
                <a:solidFill>
                  <a:schemeClr val="accent5">
                    <a:lumMod val="75000"/>
                  </a:schemeClr>
                </a:solidFill>
              </a:rPr>
              <a:t>възпрепятстват</a:t>
            </a:r>
            <a:r>
              <a:rPr lang="ru-RU" sz="1400" dirty="0" smtClean="0">
                <a:solidFill>
                  <a:schemeClr val="accent5">
                    <a:lumMod val="75000"/>
                  </a:schemeClr>
                </a:solidFill>
              </a:rPr>
              <a:t> </a:t>
            </a:r>
            <a:r>
              <a:rPr lang="ru-RU" sz="1400" dirty="0" err="1">
                <a:solidFill>
                  <a:schemeClr val="accent5">
                    <a:lumMod val="75000"/>
                  </a:schemeClr>
                </a:solidFill>
              </a:rPr>
              <a:t>опазването</a:t>
            </a:r>
            <a:r>
              <a:rPr lang="ru-RU" sz="1400" dirty="0">
                <a:solidFill>
                  <a:schemeClr val="accent5">
                    <a:lumMod val="75000"/>
                  </a:schemeClr>
                </a:solidFill>
              </a:rPr>
              <a:t> на </a:t>
            </a:r>
            <a:r>
              <a:rPr lang="ru-RU" sz="1400" dirty="0" err="1" smtClean="0">
                <a:solidFill>
                  <a:schemeClr val="accent5">
                    <a:lumMod val="75000"/>
                  </a:schemeClr>
                </a:solidFill>
              </a:rPr>
              <a:t>европейската</a:t>
            </a:r>
            <a:r>
              <a:rPr lang="ru-RU" sz="1400" dirty="0" smtClean="0">
                <a:solidFill>
                  <a:schemeClr val="accent5">
                    <a:lumMod val="75000"/>
                  </a:schemeClr>
                </a:solidFill>
              </a:rPr>
              <a:t> природа.</a:t>
            </a:r>
            <a:endParaRPr lang="bg-BG" sz="1400" dirty="0">
              <a:solidFill>
                <a:schemeClr val="accent5">
                  <a:lumMod val="75000"/>
                </a:schemeClr>
              </a:solidFill>
            </a:endParaRPr>
          </a:p>
        </p:txBody>
      </p:sp>
      <p:pic>
        <p:nvPicPr>
          <p:cNvPr id="3" name="Картина 2"/>
          <p:cNvPicPr>
            <a:picLocks noChangeAspect="1"/>
          </p:cNvPicPr>
          <p:nvPr/>
        </p:nvPicPr>
        <p:blipFill>
          <a:blip r:embed="rId2"/>
          <a:stretch>
            <a:fillRect/>
          </a:stretch>
        </p:blipFill>
        <p:spPr>
          <a:xfrm>
            <a:off x="6149128" y="561863"/>
            <a:ext cx="2214695" cy="1436091"/>
          </a:xfrm>
          <a:prstGeom prst="rect">
            <a:avLst/>
          </a:prstGeom>
        </p:spPr>
      </p:pic>
      <p:pic>
        <p:nvPicPr>
          <p:cNvPr id="4" name="Картина 3"/>
          <p:cNvPicPr>
            <a:picLocks noChangeAspect="1"/>
          </p:cNvPicPr>
          <p:nvPr/>
        </p:nvPicPr>
        <p:blipFill>
          <a:blip r:embed="rId3"/>
          <a:stretch>
            <a:fillRect/>
          </a:stretch>
        </p:blipFill>
        <p:spPr>
          <a:xfrm>
            <a:off x="520118" y="549850"/>
            <a:ext cx="2528757" cy="1426478"/>
          </a:xfrm>
          <a:prstGeom prst="rect">
            <a:avLst/>
          </a:prstGeom>
        </p:spPr>
      </p:pic>
      <p:sp>
        <p:nvSpPr>
          <p:cNvPr id="5" name="Правоъгълник 4"/>
          <p:cNvSpPr/>
          <p:nvPr/>
        </p:nvSpPr>
        <p:spPr>
          <a:xfrm>
            <a:off x="4870733" y="-80563"/>
            <a:ext cx="2707793" cy="584775"/>
          </a:xfrm>
          <a:prstGeom prst="rect">
            <a:avLst/>
          </a:prstGeom>
        </p:spPr>
        <p:txBody>
          <a:bodyPr wrap="none">
            <a:spAutoFit/>
          </a:bodyPr>
          <a:lstStyle/>
          <a:p>
            <a:r>
              <a:rPr lang="bg-BG" sz="3200" kern="1200" dirty="0">
                <a:solidFill>
                  <a:srgbClr val="94C600"/>
                </a:solidFill>
                <a:latin typeface="Century Gothic"/>
                <a:ea typeface="+mj-ea"/>
                <a:cs typeface="+mj-cs"/>
              </a:rPr>
              <a:t>Натура 2000</a:t>
            </a:r>
            <a:endParaRPr lang="bg-BG" sz="3200" dirty="0"/>
          </a:p>
        </p:txBody>
      </p:sp>
      <p:pic>
        <p:nvPicPr>
          <p:cNvPr id="6" name="Картина 5"/>
          <p:cNvPicPr>
            <a:picLocks noChangeAspect="1"/>
          </p:cNvPicPr>
          <p:nvPr/>
        </p:nvPicPr>
        <p:blipFill>
          <a:blip r:embed="rId4"/>
          <a:stretch>
            <a:fillRect/>
          </a:stretch>
        </p:blipFill>
        <p:spPr>
          <a:xfrm>
            <a:off x="3606153" y="570100"/>
            <a:ext cx="1864583" cy="1436091"/>
          </a:xfrm>
          <a:prstGeom prst="rect">
            <a:avLst/>
          </a:prstGeom>
        </p:spPr>
      </p:pic>
    </p:spTree>
    <p:extLst>
      <p:ext uri="{BB962C8B-B14F-4D97-AF65-F5344CB8AC3E}">
        <p14:creationId xmlns:p14="http://schemas.microsoft.com/office/powerpoint/2010/main" val="3113830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525786" y="840487"/>
            <a:ext cx="5035200" cy="1627464"/>
          </a:xfrm>
        </p:spPr>
        <p:txBody>
          <a:bodyPr/>
          <a:lstStyle/>
          <a:p>
            <a:pPr algn="l"/>
            <a:r>
              <a:rPr lang="ru-RU" sz="1400" dirty="0" err="1">
                <a:solidFill>
                  <a:schemeClr val="accent5">
                    <a:lumMod val="75000"/>
                  </a:schemeClr>
                </a:solidFill>
              </a:rPr>
              <a:t>Освен</a:t>
            </a:r>
            <a:r>
              <a:rPr lang="ru-RU" sz="1400" dirty="0">
                <a:solidFill>
                  <a:schemeClr val="accent5">
                    <a:lumMod val="75000"/>
                  </a:schemeClr>
                </a:solidFill>
              </a:rPr>
              <a:t> </a:t>
            </a:r>
            <a:r>
              <a:rPr lang="ru-RU" sz="1400" dirty="0" err="1">
                <a:solidFill>
                  <a:schemeClr val="accent5">
                    <a:lumMod val="75000"/>
                  </a:schemeClr>
                </a:solidFill>
              </a:rPr>
              <a:t>опазване</a:t>
            </a:r>
            <a:r>
              <a:rPr lang="ru-RU" sz="1400" dirty="0">
                <a:solidFill>
                  <a:schemeClr val="accent5">
                    <a:lumMod val="75000"/>
                  </a:schemeClr>
                </a:solidFill>
              </a:rPr>
              <a:t> на </a:t>
            </a:r>
            <a:r>
              <a:rPr lang="ru-RU" sz="1400" dirty="0" err="1">
                <a:solidFill>
                  <a:schemeClr val="accent5">
                    <a:lumMod val="75000"/>
                  </a:schemeClr>
                </a:solidFill>
              </a:rPr>
              <a:t>биологичното</a:t>
            </a:r>
            <a:r>
              <a:rPr lang="ru-RU" sz="1400" dirty="0">
                <a:solidFill>
                  <a:schemeClr val="accent5">
                    <a:lumMod val="75000"/>
                  </a:schemeClr>
                </a:solidFill>
              </a:rPr>
              <a:t> разнообразие </a:t>
            </a:r>
            <a:r>
              <a:rPr lang="ru-RU" sz="1400" dirty="0" smtClean="0">
                <a:solidFill>
                  <a:schemeClr val="accent5">
                    <a:lumMod val="75000"/>
                  </a:schemeClr>
                </a:solidFill>
              </a:rPr>
              <a:t>за </a:t>
            </a:r>
            <a:r>
              <a:rPr lang="ru-RU" sz="1400" dirty="0" err="1" smtClean="0">
                <a:solidFill>
                  <a:schemeClr val="accent5">
                    <a:lumMod val="75000"/>
                  </a:schemeClr>
                </a:solidFill>
              </a:rPr>
              <a:t>бъдещите</a:t>
            </a:r>
            <a:r>
              <a:rPr lang="ru-RU" sz="1400" dirty="0" smtClean="0">
                <a:solidFill>
                  <a:schemeClr val="accent5">
                    <a:lumMod val="75000"/>
                  </a:schemeClr>
                </a:solidFill>
              </a:rPr>
              <a:t> поколения, </a:t>
            </a:r>
            <a:r>
              <a:rPr lang="ru-RU" sz="1400" dirty="0" err="1">
                <a:solidFill>
                  <a:schemeClr val="accent5">
                    <a:lumMod val="75000"/>
                  </a:schemeClr>
                </a:solidFill>
              </a:rPr>
              <a:t>мрежата</a:t>
            </a:r>
            <a:r>
              <a:rPr lang="ru-RU" sz="1400" dirty="0">
                <a:solidFill>
                  <a:schemeClr val="accent5">
                    <a:lumMod val="75000"/>
                  </a:schemeClr>
                </a:solidFill>
              </a:rPr>
              <a:t> „Натура </a:t>
            </a:r>
            <a:r>
              <a:rPr lang="ru-RU" sz="1400" dirty="0" smtClean="0">
                <a:solidFill>
                  <a:schemeClr val="accent5">
                    <a:lumMod val="75000"/>
                  </a:schemeClr>
                </a:solidFill>
              </a:rPr>
              <a:t>2000“ </a:t>
            </a:r>
            <a:r>
              <a:rPr lang="ru-RU" sz="1400" dirty="0" err="1" smtClean="0">
                <a:solidFill>
                  <a:schemeClr val="accent5">
                    <a:lumMod val="75000"/>
                  </a:schemeClr>
                </a:solidFill>
              </a:rPr>
              <a:t>предоставя</a:t>
            </a:r>
            <a:r>
              <a:rPr lang="ru-RU" sz="1400" dirty="0" smtClean="0">
                <a:solidFill>
                  <a:schemeClr val="accent5">
                    <a:lumMod val="75000"/>
                  </a:schemeClr>
                </a:solidFill>
              </a:rPr>
              <a:t> широк </a:t>
            </a:r>
            <a:r>
              <a:rPr lang="ru-RU" sz="1400" dirty="0">
                <a:solidFill>
                  <a:schemeClr val="accent5">
                    <a:lumMod val="75000"/>
                  </a:schemeClr>
                </a:solidFill>
              </a:rPr>
              <a:t>набор от </a:t>
            </a:r>
            <a:r>
              <a:rPr lang="ru-RU" sz="1400" dirty="0" err="1">
                <a:solidFill>
                  <a:schemeClr val="accent5">
                    <a:lumMod val="75000"/>
                  </a:schemeClr>
                </a:solidFill>
              </a:rPr>
              <a:t>други</a:t>
            </a:r>
            <a:r>
              <a:rPr lang="ru-RU" sz="1400" dirty="0">
                <a:solidFill>
                  <a:schemeClr val="accent5">
                    <a:lumMod val="75000"/>
                  </a:schemeClr>
                </a:solidFill>
              </a:rPr>
              <a:t> </a:t>
            </a:r>
            <a:r>
              <a:rPr lang="ru-RU" sz="1400" dirty="0" err="1">
                <a:solidFill>
                  <a:schemeClr val="accent5">
                    <a:lumMod val="75000"/>
                  </a:schemeClr>
                </a:solidFill>
              </a:rPr>
              <a:t>важни</a:t>
            </a:r>
            <a:r>
              <a:rPr lang="ru-RU" sz="1400" dirty="0">
                <a:solidFill>
                  <a:schemeClr val="accent5">
                    <a:lumMod val="75000"/>
                  </a:schemeClr>
                </a:solidFill>
              </a:rPr>
              <a:t> ползи за </a:t>
            </a:r>
            <a:r>
              <a:rPr lang="ru-RU" sz="1400" dirty="0" err="1">
                <a:solidFill>
                  <a:schemeClr val="accent5">
                    <a:lumMod val="75000"/>
                  </a:schemeClr>
                </a:solidFill>
              </a:rPr>
              <a:t>обществото</a:t>
            </a:r>
            <a:r>
              <a:rPr lang="ru-RU" sz="1400" dirty="0">
                <a:solidFill>
                  <a:schemeClr val="accent5">
                    <a:lumMod val="75000"/>
                  </a:schemeClr>
                </a:solidFill>
              </a:rPr>
              <a:t> и </a:t>
            </a:r>
            <a:r>
              <a:rPr lang="ru-RU" sz="1400" dirty="0" err="1">
                <a:solidFill>
                  <a:schemeClr val="accent5">
                    <a:lumMod val="75000"/>
                  </a:schemeClr>
                </a:solidFill>
              </a:rPr>
              <a:t>икономиката</a:t>
            </a:r>
            <a:r>
              <a:rPr lang="ru-RU" sz="1400" dirty="0">
                <a:solidFill>
                  <a:schemeClr val="accent5">
                    <a:lumMod val="75000"/>
                  </a:schemeClr>
                </a:solidFill>
              </a:rPr>
              <a:t> </a:t>
            </a:r>
            <a:r>
              <a:rPr lang="ru-RU" sz="1400" dirty="0" smtClean="0">
                <a:solidFill>
                  <a:schemeClr val="accent5">
                    <a:lumMod val="75000"/>
                  </a:schemeClr>
                </a:solidFill>
              </a:rPr>
              <a:t>посредством </a:t>
            </a:r>
            <a:r>
              <a:rPr lang="ru-RU" sz="1400" dirty="0" err="1" smtClean="0">
                <a:solidFill>
                  <a:schemeClr val="accent5">
                    <a:lumMod val="75000"/>
                  </a:schemeClr>
                </a:solidFill>
              </a:rPr>
              <a:t>екосистемни</a:t>
            </a:r>
            <a:r>
              <a:rPr lang="ru-RU" sz="1400" dirty="0" smtClean="0">
                <a:solidFill>
                  <a:schemeClr val="accent5">
                    <a:lumMod val="75000"/>
                  </a:schemeClr>
                </a:solidFill>
              </a:rPr>
              <a:t> услуги</a:t>
            </a:r>
            <a:r>
              <a:rPr lang="ru-RU" sz="1400" dirty="0">
                <a:solidFill>
                  <a:schemeClr val="accent5">
                    <a:lumMod val="75000"/>
                  </a:schemeClr>
                </a:solidFill>
              </a:rPr>
              <a:t>. </a:t>
            </a:r>
            <a:r>
              <a:rPr lang="ru-RU" sz="1400" dirty="0" smtClean="0">
                <a:solidFill>
                  <a:schemeClr val="accent5">
                    <a:lumMod val="75000"/>
                  </a:schemeClr>
                </a:solidFill>
              </a:rPr>
              <a:t/>
            </a:r>
            <a:br>
              <a:rPr lang="ru-RU" sz="1400" dirty="0" smtClean="0">
                <a:solidFill>
                  <a:schemeClr val="accent5">
                    <a:lumMod val="75000"/>
                  </a:schemeClr>
                </a:solidFill>
              </a:rPr>
            </a:br>
            <a:r>
              <a:rPr lang="ru-RU" sz="1400" dirty="0">
                <a:solidFill>
                  <a:schemeClr val="accent5">
                    <a:lumMod val="75000"/>
                  </a:schemeClr>
                </a:solidFill>
              </a:rPr>
              <a:t/>
            </a:r>
            <a:br>
              <a:rPr lang="ru-RU" sz="1400" dirty="0">
                <a:solidFill>
                  <a:schemeClr val="accent5">
                    <a:lumMod val="75000"/>
                  </a:schemeClr>
                </a:solidFill>
              </a:rPr>
            </a:br>
            <a:endParaRPr lang="bg-BG" sz="1400" dirty="0">
              <a:solidFill>
                <a:schemeClr val="accent5">
                  <a:lumMod val="75000"/>
                </a:schemeClr>
              </a:solidFill>
            </a:endParaRPr>
          </a:p>
        </p:txBody>
      </p:sp>
      <p:pic>
        <p:nvPicPr>
          <p:cNvPr id="3" name="Картина 2"/>
          <p:cNvPicPr>
            <a:picLocks noChangeAspect="1"/>
          </p:cNvPicPr>
          <p:nvPr/>
        </p:nvPicPr>
        <p:blipFill>
          <a:blip r:embed="rId2"/>
          <a:stretch>
            <a:fillRect/>
          </a:stretch>
        </p:blipFill>
        <p:spPr>
          <a:xfrm>
            <a:off x="4842552" y="-89528"/>
            <a:ext cx="2508006" cy="693535"/>
          </a:xfrm>
          <a:prstGeom prst="rect">
            <a:avLst/>
          </a:prstGeom>
        </p:spPr>
      </p:pic>
      <p:pic>
        <p:nvPicPr>
          <p:cNvPr id="2050" name="Picture 2" descr="E:\любими снимки\DSC_01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026" y="2119299"/>
            <a:ext cx="4133145" cy="2323839"/>
          </a:xfrm>
          <a:prstGeom prst="rect">
            <a:avLst/>
          </a:prstGeom>
          <a:noFill/>
          <a:extLst>
            <a:ext uri="{909E8E84-426E-40DD-AFC4-6F175D3DCCD1}">
              <a14:hiddenFill xmlns:a14="http://schemas.microsoft.com/office/drawing/2010/main">
                <a:solidFill>
                  <a:srgbClr val="FFFFFF"/>
                </a:solidFill>
              </a14:hiddenFill>
            </a:ext>
          </a:extLst>
        </p:spPr>
      </p:pic>
      <p:pic>
        <p:nvPicPr>
          <p:cNvPr id="4" name="Картина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488" y="1040235"/>
            <a:ext cx="2328731" cy="3104975"/>
          </a:xfrm>
          <a:prstGeom prst="rect">
            <a:avLst/>
          </a:prstGeom>
        </p:spPr>
      </p:pic>
    </p:spTree>
    <p:extLst>
      <p:ext uri="{BB962C8B-B14F-4D97-AF65-F5344CB8AC3E}">
        <p14:creationId xmlns:p14="http://schemas.microsoft.com/office/powerpoint/2010/main" val="4068943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3103926" y="914399"/>
            <a:ext cx="5191417" cy="3330429"/>
          </a:xfrm>
        </p:spPr>
        <p:txBody>
          <a:bodyPr/>
          <a:lstStyle/>
          <a:p>
            <a:pPr algn="l"/>
            <a:r>
              <a:rPr lang="ru-RU" sz="1200" b="1" dirty="0" err="1">
                <a:solidFill>
                  <a:schemeClr val="accent3">
                    <a:lumMod val="50000"/>
                  </a:schemeClr>
                </a:solidFill>
              </a:rPr>
              <a:t>Какво</a:t>
            </a:r>
            <a:r>
              <a:rPr lang="ru-RU" sz="1200" b="1" dirty="0">
                <a:solidFill>
                  <a:schemeClr val="accent3">
                    <a:lumMod val="50000"/>
                  </a:schemeClr>
                </a:solidFill>
              </a:rPr>
              <a:t> </a:t>
            </a:r>
            <a:r>
              <a:rPr lang="ru-RU" sz="1200" b="1" dirty="0" err="1">
                <a:solidFill>
                  <a:schemeClr val="accent3">
                    <a:lumMod val="50000"/>
                  </a:schemeClr>
                </a:solidFill>
              </a:rPr>
              <a:t>представляват</a:t>
            </a:r>
            <a:r>
              <a:rPr lang="ru-RU" sz="1200" b="1" dirty="0">
                <a:solidFill>
                  <a:schemeClr val="accent3">
                    <a:lumMod val="50000"/>
                  </a:schemeClr>
                </a:solidFill>
              </a:rPr>
              <a:t> </a:t>
            </a:r>
            <a:r>
              <a:rPr lang="ru-RU" sz="1200" b="1" dirty="0" err="1">
                <a:solidFill>
                  <a:schemeClr val="accent3">
                    <a:lumMod val="50000"/>
                  </a:schemeClr>
                </a:solidFill>
              </a:rPr>
              <a:t>екосистемите</a:t>
            </a:r>
            <a:r>
              <a:rPr lang="ru-RU" sz="1200" dirty="0" smtClean="0">
                <a:solidFill>
                  <a:schemeClr val="accent3">
                    <a:lumMod val="50000"/>
                  </a:schemeClr>
                </a:solidFill>
              </a:rPr>
              <a:t>?</a:t>
            </a:r>
            <a:r>
              <a:rPr lang="en-US" sz="1200" dirty="0" smtClean="0">
                <a:solidFill>
                  <a:schemeClr val="accent3">
                    <a:lumMod val="50000"/>
                  </a:schemeClr>
                </a:solidFill>
              </a:rPr>
              <a:t/>
            </a:r>
            <a:br>
              <a:rPr lang="en-US" sz="1200" dirty="0" smtClean="0">
                <a:solidFill>
                  <a:schemeClr val="accent3">
                    <a:lumMod val="50000"/>
                  </a:schemeClr>
                </a:solidFill>
              </a:rPr>
            </a:br>
            <a:r>
              <a:rPr lang="ru-RU" sz="1200" dirty="0">
                <a:solidFill>
                  <a:schemeClr val="accent3">
                    <a:lumMod val="50000"/>
                  </a:schemeClr>
                </a:solidFill>
              </a:rPr>
              <a:t/>
            </a:r>
            <a:br>
              <a:rPr lang="ru-RU" sz="1200" dirty="0">
                <a:solidFill>
                  <a:schemeClr val="accent3">
                    <a:lumMod val="50000"/>
                  </a:schemeClr>
                </a:solidFill>
              </a:rPr>
            </a:br>
            <a:r>
              <a:rPr lang="ru-RU" sz="1200" dirty="0" err="1">
                <a:solidFill>
                  <a:schemeClr val="accent3">
                    <a:lumMod val="50000"/>
                  </a:schemeClr>
                </a:solidFill>
              </a:rPr>
              <a:t>Екосистемата</a:t>
            </a:r>
            <a:r>
              <a:rPr lang="ru-RU" sz="1200" dirty="0">
                <a:solidFill>
                  <a:schemeClr val="accent3">
                    <a:lumMod val="50000"/>
                  </a:schemeClr>
                </a:solidFill>
              </a:rPr>
              <a:t> е ясно определена </a:t>
            </a:r>
            <a:r>
              <a:rPr lang="ru-RU" sz="1200" dirty="0" err="1" smtClean="0">
                <a:solidFill>
                  <a:schemeClr val="accent3">
                    <a:lumMod val="50000"/>
                  </a:schemeClr>
                </a:solidFill>
              </a:rPr>
              <a:t>пространствена</a:t>
            </a:r>
            <a:r>
              <a:rPr lang="en-US" sz="1200" dirty="0">
                <a:solidFill>
                  <a:schemeClr val="accent3">
                    <a:lumMod val="50000"/>
                  </a:schemeClr>
                </a:solidFill>
              </a:rPr>
              <a:t> </a:t>
            </a:r>
            <a:r>
              <a:rPr lang="ru-RU" sz="1200" dirty="0" smtClean="0">
                <a:solidFill>
                  <a:schemeClr val="accent3">
                    <a:lumMod val="50000"/>
                  </a:schemeClr>
                </a:solidFill>
              </a:rPr>
              <a:t>единица от</a:t>
            </a:r>
            <a:r>
              <a:rPr lang="en-US" sz="1200" dirty="0" smtClean="0">
                <a:solidFill>
                  <a:schemeClr val="accent3">
                    <a:lumMod val="50000"/>
                  </a:schemeClr>
                </a:solidFill>
              </a:rPr>
              <a:t> </a:t>
            </a:r>
            <a:r>
              <a:rPr lang="ru-RU" sz="1200" dirty="0" err="1" smtClean="0">
                <a:solidFill>
                  <a:schemeClr val="accent3">
                    <a:lumMod val="50000"/>
                  </a:schemeClr>
                </a:solidFill>
              </a:rPr>
              <a:t>Земята</a:t>
            </a:r>
            <a:r>
              <a:rPr lang="ru-RU" sz="1200" dirty="0">
                <a:solidFill>
                  <a:schemeClr val="accent3">
                    <a:lumMod val="50000"/>
                  </a:schemeClr>
                </a:solidFill>
              </a:rPr>
              <a:t>, </a:t>
            </a:r>
            <a:r>
              <a:rPr lang="ru-RU" sz="1200" dirty="0" err="1">
                <a:solidFill>
                  <a:schemeClr val="accent3">
                    <a:lumMod val="50000"/>
                  </a:schemeClr>
                </a:solidFill>
              </a:rPr>
              <a:t>която</a:t>
            </a:r>
            <a:r>
              <a:rPr lang="ru-RU" sz="1200" dirty="0">
                <a:solidFill>
                  <a:schemeClr val="accent3">
                    <a:lumMod val="50000"/>
                  </a:schemeClr>
                </a:solidFill>
              </a:rPr>
              <a:t> </a:t>
            </a:r>
            <a:r>
              <a:rPr lang="ru-RU" sz="1200" dirty="0" err="1">
                <a:solidFill>
                  <a:schemeClr val="accent3">
                    <a:lumMod val="50000"/>
                  </a:schemeClr>
                </a:solidFill>
              </a:rPr>
              <a:t>включва</a:t>
            </a:r>
            <a:r>
              <a:rPr lang="ru-RU" sz="1200" dirty="0">
                <a:solidFill>
                  <a:schemeClr val="accent3">
                    <a:lumMod val="50000"/>
                  </a:schemeClr>
                </a:solidFill>
              </a:rPr>
              <a:t> </a:t>
            </a:r>
            <a:r>
              <a:rPr lang="ru-RU" sz="1200" dirty="0" err="1">
                <a:solidFill>
                  <a:schemeClr val="accent3">
                    <a:lumMod val="50000"/>
                  </a:schemeClr>
                </a:solidFill>
              </a:rPr>
              <a:t>съвместно</a:t>
            </a:r>
            <a:r>
              <a:rPr lang="ru-RU" sz="1200" dirty="0">
                <a:solidFill>
                  <a:schemeClr val="accent3">
                    <a:lumMod val="50000"/>
                  </a:schemeClr>
                </a:solidFill>
              </a:rPr>
              <a:t> </a:t>
            </a:r>
            <a:r>
              <a:rPr lang="ru-RU" sz="1200" dirty="0" err="1" smtClean="0">
                <a:solidFill>
                  <a:schemeClr val="accent3">
                    <a:lumMod val="50000"/>
                  </a:schemeClr>
                </a:solidFill>
              </a:rPr>
              <a:t>функциониращи</a:t>
            </a:r>
            <a:r>
              <a:rPr lang="ru-RU" sz="1200" dirty="0" smtClean="0">
                <a:solidFill>
                  <a:schemeClr val="accent3">
                    <a:lumMod val="50000"/>
                  </a:schemeClr>
                </a:solidFill>
              </a:rPr>
              <a:t> живи</a:t>
            </a:r>
            <a:r>
              <a:rPr lang="en-US" sz="1200" dirty="0" smtClean="0">
                <a:solidFill>
                  <a:schemeClr val="accent3">
                    <a:lumMod val="50000"/>
                  </a:schemeClr>
                </a:solidFill>
              </a:rPr>
              <a:t> </a:t>
            </a:r>
            <a:r>
              <a:rPr lang="ru-RU" sz="1200" dirty="0" err="1" smtClean="0">
                <a:solidFill>
                  <a:schemeClr val="accent3">
                    <a:lumMod val="50000"/>
                  </a:schemeClr>
                </a:solidFill>
              </a:rPr>
              <a:t>организми</a:t>
            </a:r>
            <a:r>
              <a:rPr lang="ru-RU" sz="1200" dirty="0">
                <a:solidFill>
                  <a:schemeClr val="accent3">
                    <a:lumMod val="50000"/>
                  </a:schemeClr>
                </a:solidFill>
              </a:rPr>
              <a:t>, </a:t>
            </a:r>
            <a:r>
              <a:rPr lang="ru-RU" sz="1200" dirty="0" err="1">
                <a:solidFill>
                  <a:schemeClr val="accent3">
                    <a:lumMod val="50000"/>
                  </a:schemeClr>
                </a:solidFill>
              </a:rPr>
              <a:t>наред</a:t>
            </a:r>
            <a:r>
              <a:rPr lang="ru-RU" sz="1200" dirty="0">
                <a:solidFill>
                  <a:schemeClr val="accent3">
                    <a:lumMod val="50000"/>
                  </a:schemeClr>
                </a:solidFill>
              </a:rPr>
              <a:t> с </a:t>
            </a:r>
            <a:r>
              <a:rPr lang="ru-RU" sz="1200" dirty="0" err="1">
                <a:solidFill>
                  <a:schemeClr val="accent3">
                    <a:lumMod val="50000"/>
                  </a:schemeClr>
                </a:solidFill>
              </a:rPr>
              <a:t>компонентите</a:t>
            </a:r>
            <a:r>
              <a:rPr lang="ru-RU" sz="1200" dirty="0">
                <a:solidFill>
                  <a:schemeClr val="accent3">
                    <a:lumMod val="50000"/>
                  </a:schemeClr>
                </a:solidFill>
              </a:rPr>
              <a:t> </a:t>
            </a:r>
            <a:r>
              <a:rPr lang="ru-RU" sz="1200" dirty="0" smtClean="0">
                <a:solidFill>
                  <a:schemeClr val="accent3">
                    <a:lumMod val="50000"/>
                  </a:schemeClr>
                </a:solidFill>
              </a:rPr>
              <a:t>на</a:t>
            </a:r>
            <a:r>
              <a:rPr lang="en-US" sz="1200" dirty="0" smtClean="0">
                <a:solidFill>
                  <a:schemeClr val="accent3">
                    <a:lumMod val="50000"/>
                  </a:schemeClr>
                </a:solidFill>
              </a:rPr>
              <a:t> </a:t>
            </a:r>
            <a:r>
              <a:rPr lang="ru-RU" sz="1200" dirty="0" err="1" smtClean="0">
                <a:solidFill>
                  <a:schemeClr val="accent3">
                    <a:lumMod val="50000"/>
                  </a:schemeClr>
                </a:solidFill>
              </a:rPr>
              <a:t>неживата</a:t>
            </a:r>
            <a:r>
              <a:rPr lang="ru-RU" sz="1200" dirty="0" smtClean="0">
                <a:solidFill>
                  <a:schemeClr val="accent3">
                    <a:lumMod val="50000"/>
                  </a:schemeClr>
                </a:solidFill>
              </a:rPr>
              <a:t> </a:t>
            </a:r>
            <a:r>
              <a:rPr lang="ru-RU" sz="1200" dirty="0" err="1">
                <a:solidFill>
                  <a:schemeClr val="accent3">
                    <a:lumMod val="50000"/>
                  </a:schemeClr>
                </a:solidFill>
              </a:rPr>
              <a:t>околна</a:t>
            </a:r>
            <a:r>
              <a:rPr lang="ru-RU" sz="1200" dirty="0">
                <a:solidFill>
                  <a:schemeClr val="accent3">
                    <a:lumMod val="50000"/>
                  </a:schemeClr>
                </a:solidFill>
              </a:rPr>
              <a:t> </a:t>
            </a:r>
            <a:r>
              <a:rPr lang="ru-RU" sz="1200" dirty="0" smtClean="0">
                <a:solidFill>
                  <a:schemeClr val="accent3">
                    <a:lumMod val="50000"/>
                  </a:schemeClr>
                </a:solidFill>
              </a:rPr>
              <a:t>среда.</a:t>
            </a:r>
            <a:r>
              <a:rPr lang="en-US" sz="1200" dirty="0" smtClean="0">
                <a:solidFill>
                  <a:schemeClr val="accent3">
                    <a:lumMod val="50000"/>
                  </a:schemeClr>
                </a:solidFill>
              </a:rPr>
              <a:t> </a:t>
            </a:r>
            <a:br>
              <a:rPr lang="en-US" sz="1200" dirty="0" smtClean="0">
                <a:solidFill>
                  <a:schemeClr val="accent3">
                    <a:lumMod val="50000"/>
                  </a:schemeClr>
                </a:solidFill>
              </a:rPr>
            </a:br>
            <a:r>
              <a:rPr lang="en-US" sz="1200" dirty="0">
                <a:solidFill>
                  <a:schemeClr val="accent3">
                    <a:lumMod val="50000"/>
                  </a:schemeClr>
                </a:solidFill>
              </a:rPr>
              <a:t/>
            </a:r>
            <a:br>
              <a:rPr lang="en-US" sz="1200" dirty="0">
                <a:solidFill>
                  <a:schemeClr val="accent3">
                    <a:lumMod val="50000"/>
                  </a:schemeClr>
                </a:solidFill>
              </a:rPr>
            </a:br>
            <a:r>
              <a:rPr lang="ru-RU" sz="1200" dirty="0" err="1" smtClean="0">
                <a:solidFill>
                  <a:schemeClr val="accent3">
                    <a:lumMod val="50000"/>
                  </a:schemeClr>
                </a:solidFill>
              </a:rPr>
              <a:t>Екосистемите</a:t>
            </a:r>
            <a:r>
              <a:rPr lang="ru-RU" sz="1200" dirty="0" smtClean="0">
                <a:solidFill>
                  <a:schemeClr val="accent3">
                    <a:lumMod val="50000"/>
                  </a:schemeClr>
                </a:solidFill>
              </a:rPr>
              <a:t> </a:t>
            </a:r>
            <a:r>
              <a:rPr lang="ru-RU" sz="1200" dirty="0">
                <a:solidFill>
                  <a:schemeClr val="accent3">
                    <a:lumMod val="50000"/>
                  </a:schemeClr>
                </a:solidFill>
              </a:rPr>
              <a:t>се </a:t>
            </a:r>
            <a:r>
              <a:rPr lang="ru-RU" sz="1200" dirty="0" err="1">
                <a:solidFill>
                  <a:schemeClr val="accent3">
                    <a:lumMod val="50000"/>
                  </a:schemeClr>
                </a:solidFill>
              </a:rPr>
              <a:t>оценяват</a:t>
            </a:r>
            <a:r>
              <a:rPr lang="ru-RU" sz="1200" dirty="0">
                <a:solidFill>
                  <a:schemeClr val="accent3">
                    <a:lumMod val="50000"/>
                  </a:schemeClr>
                </a:solidFill>
              </a:rPr>
              <a:t> </a:t>
            </a:r>
            <a:r>
              <a:rPr lang="ru-RU" sz="1200" dirty="0" err="1">
                <a:solidFill>
                  <a:schemeClr val="accent3">
                    <a:lumMod val="50000"/>
                  </a:schemeClr>
                </a:solidFill>
              </a:rPr>
              <a:t>според</a:t>
            </a:r>
            <a:r>
              <a:rPr lang="ru-RU" sz="1200" dirty="0">
                <a:solidFill>
                  <a:schemeClr val="accent3">
                    <a:lumMod val="50000"/>
                  </a:schemeClr>
                </a:solidFill>
              </a:rPr>
              <a:t> </a:t>
            </a:r>
            <a:r>
              <a:rPr lang="ru-RU" sz="1200" dirty="0" err="1" smtClean="0">
                <a:solidFill>
                  <a:schemeClr val="accent3">
                    <a:lumMod val="50000"/>
                  </a:schemeClr>
                </a:solidFill>
              </a:rPr>
              <a:t>биологичното</a:t>
            </a:r>
            <a:r>
              <a:rPr lang="en-US" sz="1200" dirty="0">
                <a:solidFill>
                  <a:schemeClr val="accent3">
                    <a:lumMod val="50000"/>
                  </a:schemeClr>
                </a:solidFill>
              </a:rPr>
              <a:t> </a:t>
            </a:r>
            <a:r>
              <a:rPr lang="ru-RU" sz="1200" dirty="0" smtClean="0">
                <a:solidFill>
                  <a:schemeClr val="accent3">
                    <a:lumMod val="50000"/>
                  </a:schemeClr>
                </a:solidFill>
              </a:rPr>
              <a:t>разнообразие</a:t>
            </a:r>
            <a:r>
              <a:rPr lang="en-US" sz="1200" dirty="0" smtClean="0">
                <a:solidFill>
                  <a:schemeClr val="accent3">
                    <a:lumMod val="50000"/>
                  </a:schemeClr>
                </a:solidFill>
              </a:rPr>
              <a:t> </a:t>
            </a:r>
            <a:r>
              <a:rPr lang="ru-RU" sz="1200" dirty="0" smtClean="0">
                <a:solidFill>
                  <a:schemeClr val="accent3">
                    <a:lumMod val="50000"/>
                  </a:schemeClr>
                </a:solidFill>
              </a:rPr>
              <a:t>(</a:t>
            </a:r>
            <a:r>
              <a:rPr lang="ru-RU" sz="1200" dirty="0" err="1" smtClean="0">
                <a:solidFill>
                  <a:schemeClr val="accent3">
                    <a:lumMod val="50000"/>
                  </a:schemeClr>
                </a:solidFill>
              </a:rPr>
              <a:t>биоразнообразието</a:t>
            </a:r>
            <a:r>
              <a:rPr lang="ru-RU" sz="1200" dirty="0">
                <a:solidFill>
                  <a:schemeClr val="accent3">
                    <a:lumMod val="50000"/>
                  </a:schemeClr>
                </a:solidFill>
              </a:rPr>
              <a:t>), т.е. от </a:t>
            </a:r>
            <a:r>
              <a:rPr lang="ru-RU" sz="1200" dirty="0" err="1" smtClean="0">
                <a:solidFill>
                  <a:schemeClr val="accent3">
                    <a:lumMod val="50000"/>
                  </a:schemeClr>
                </a:solidFill>
              </a:rPr>
              <a:t>различните</a:t>
            </a:r>
            <a:r>
              <a:rPr lang="ru-RU" sz="1200" dirty="0" smtClean="0">
                <a:solidFill>
                  <a:schemeClr val="accent3">
                    <a:lumMod val="50000"/>
                  </a:schemeClr>
                </a:solidFill>
              </a:rPr>
              <a:t> </a:t>
            </a:r>
            <a:r>
              <a:rPr lang="ru-RU" sz="1200" dirty="0" err="1">
                <a:solidFill>
                  <a:schemeClr val="accent3">
                    <a:lumMod val="50000"/>
                  </a:schemeClr>
                </a:solidFill>
              </a:rPr>
              <a:t>видове</a:t>
            </a:r>
            <a:r>
              <a:rPr lang="ru-RU" sz="1200" dirty="0">
                <a:solidFill>
                  <a:schemeClr val="accent3">
                    <a:lumMod val="50000"/>
                  </a:schemeClr>
                </a:solidFill>
              </a:rPr>
              <a:t>, </a:t>
            </a:r>
            <a:r>
              <a:rPr lang="ru-RU" sz="1200" dirty="0" err="1">
                <a:solidFill>
                  <a:schemeClr val="accent3">
                    <a:lumMod val="50000"/>
                  </a:schemeClr>
                </a:solidFill>
              </a:rPr>
              <a:t>които</a:t>
            </a:r>
            <a:r>
              <a:rPr lang="ru-RU" sz="1200" dirty="0">
                <a:solidFill>
                  <a:schemeClr val="accent3">
                    <a:lumMod val="50000"/>
                  </a:schemeClr>
                </a:solidFill>
              </a:rPr>
              <a:t> </a:t>
            </a:r>
            <a:r>
              <a:rPr lang="ru-RU" sz="1200" dirty="0" smtClean="0">
                <a:solidFill>
                  <a:schemeClr val="accent3">
                    <a:lumMod val="50000"/>
                  </a:schemeClr>
                </a:solidFill>
              </a:rPr>
              <a:t>се</a:t>
            </a:r>
            <a:r>
              <a:rPr lang="en-US" sz="1200" dirty="0" smtClean="0">
                <a:solidFill>
                  <a:schemeClr val="accent3">
                    <a:lumMod val="50000"/>
                  </a:schemeClr>
                </a:solidFill>
              </a:rPr>
              <a:t> </a:t>
            </a:r>
            <a:r>
              <a:rPr lang="ru-RU" sz="1200" dirty="0" err="1" smtClean="0">
                <a:solidFill>
                  <a:schemeClr val="accent3">
                    <a:lumMod val="50000"/>
                  </a:schemeClr>
                </a:solidFill>
              </a:rPr>
              <a:t>поддържат</a:t>
            </a:r>
            <a:r>
              <a:rPr lang="ru-RU" sz="1200" dirty="0" smtClean="0">
                <a:solidFill>
                  <a:schemeClr val="accent3">
                    <a:lumMod val="50000"/>
                  </a:schemeClr>
                </a:solidFill>
              </a:rPr>
              <a:t> </a:t>
            </a:r>
            <a:r>
              <a:rPr lang="ru-RU" sz="1200" dirty="0">
                <a:solidFill>
                  <a:schemeClr val="accent3">
                    <a:lumMod val="50000"/>
                  </a:schemeClr>
                </a:solidFill>
              </a:rPr>
              <a:t>в дадена </a:t>
            </a:r>
            <a:r>
              <a:rPr lang="ru-RU" sz="1200" dirty="0" err="1">
                <a:solidFill>
                  <a:schemeClr val="accent3">
                    <a:lumMod val="50000"/>
                  </a:schemeClr>
                </a:solidFill>
              </a:rPr>
              <a:t>област</a:t>
            </a:r>
            <a:r>
              <a:rPr lang="ru-RU" sz="1200" dirty="0">
                <a:solidFill>
                  <a:schemeClr val="accent3">
                    <a:lumMod val="50000"/>
                  </a:schemeClr>
                </a:solidFill>
              </a:rPr>
              <a:t>. </a:t>
            </a:r>
            <a:r>
              <a:rPr lang="en-US" sz="1200" dirty="0" smtClean="0">
                <a:solidFill>
                  <a:schemeClr val="accent3">
                    <a:lumMod val="50000"/>
                  </a:schemeClr>
                </a:solidFill>
              </a:rPr>
              <a:t/>
            </a:r>
            <a:br>
              <a:rPr lang="en-US" sz="1200" dirty="0" smtClean="0">
                <a:solidFill>
                  <a:schemeClr val="accent3">
                    <a:lumMod val="50000"/>
                  </a:schemeClr>
                </a:solidFill>
              </a:rPr>
            </a:br>
            <a:r>
              <a:rPr lang="en-US" sz="1200" dirty="0">
                <a:solidFill>
                  <a:schemeClr val="accent3">
                    <a:lumMod val="50000"/>
                  </a:schemeClr>
                </a:solidFill>
              </a:rPr>
              <a:t/>
            </a:r>
            <a:br>
              <a:rPr lang="en-US" sz="1200" dirty="0">
                <a:solidFill>
                  <a:schemeClr val="accent3">
                    <a:lumMod val="50000"/>
                  </a:schemeClr>
                </a:solidFill>
              </a:rPr>
            </a:br>
            <a:r>
              <a:rPr lang="ru-RU" sz="1200" dirty="0" err="1" smtClean="0">
                <a:solidFill>
                  <a:schemeClr val="accent3">
                    <a:lumMod val="50000"/>
                  </a:schemeClr>
                </a:solidFill>
              </a:rPr>
              <a:t>Производителността</a:t>
            </a:r>
            <a:r>
              <a:rPr lang="ru-RU" sz="1200" dirty="0" smtClean="0">
                <a:solidFill>
                  <a:schemeClr val="accent3">
                    <a:lumMod val="50000"/>
                  </a:schemeClr>
                </a:solidFill>
              </a:rPr>
              <a:t> </a:t>
            </a:r>
            <a:r>
              <a:rPr lang="ru-RU" sz="1200" dirty="0">
                <a:solidFill>
                  <a:schemeClr val="accent3">
                    <a:lumMod val="50000"/>
                  </a:schemeClr>
                </a:solidFill>
              </a:rPr>
              <a:t>на </a:t>
            </a:r>
            <a:r>
              <a:rPr lang="ru-RU" sz="1200" dirty="0" err="1">
                <a:solidFill>
                  <a:schemeClr val="accent3">
                    <a:lumMod val="50000"/>
                  </a:schemeClr>
                </a:solidFill>
              </a:rPr>
              <a:t>екосистемата</a:t>
            </a:r>
            <a:r>
              <a:rPr lang="ru-RU" sz="1200" dirty="0">
                <a:solidFill>
                  <a:schemeClr val="accent3">
                    <a:lumMod val="50000"/>
                  </a:schemeClr>
                </a:solidFill>
              </a:rPr>
              <a:t> се </a:t>
            </a:r>
            <a:r>
              <a:rPr lang="ru-RU" sz="1200" dirty="0" err="1" smtClean="0">
                <a:solidFill>
                  <a:schemeClr val="accent3">
                    <a:lumMod val="50000"/>
                  </a:schemeClr>
                </a:solidFill>
              </a:rPr>
              <a:t>измерва</a:t>
            </a:r>
            <a:r>
              <a:rPr lang="ru-RU" sz="1200" dirty="0" smtClean="0">
                <a:solidFill>
                  <a:schemeClr val="accent3">
                    <a:lumMod val="50000"/>
                  </a:schemeClr>
                </a:solidFill>
              </a:rPr>
              <a:t> </a:t>
            </a:r>
            <a:r>
              <a:rPr lang="ru-RU" sz="1200" dirty="0">
                <a:solidFill>
                  <a:schemeClr val="accent3">
                    <a:lumMod val="50000"/>
                  </a:schemeClr>
                </a:solidFill>
              </a:rPr>
              <a:t>с </a:t>
            </a:r>
            <a:r>
              <a:rPr lang="ru-RU" sz="1200" dirty="0" err="1">
                <a:solidFill>
                  <a:schemeClr val="accent3">
                    <a:lumMod val="50000"/>
                  </a:schemeClr>
                </a:solidFill>
              </a:rPr>
              <a:t>това</a:t>
            </a:r>
            <a:r>
              <a:rPr lang="ru-RU" sz="1200" dirty="0">
                <a:solidFill>
                  <a:schemeClr val="accent3">
                    <a:lumMod val="50000"/>
                  </a:schemeClr>
                </a:solidFill>
              </a:rPr>
              <a:t> колко </a:t>
            </a:r>
            <a:r>
              <a:rPr lang="ru-RU" sz="1200" dirty="0" err="1">
                <a:solidFill>
                  <a:schemeClr val="accent3">
                    <a:lumMod val="50000"/>
                  </a:schemeClr>
                </a:solidFill>
              </a:rPr>
              <a:t>различни</a:t>
            </a:r>
            <a:r>
              <a:rPr lang="ru-RU" sz="1200" dirty="0">
                <a:solidFill>
                  <a:schemeClr val="accent3">
                    <a:lumMod val="50000"/>
                  </a:schemeClr>
                </a:solidFill>
              </a:rPr>
              <a:t> </a:t>
            </a:r>
            <a:r>
              <a:rPr lang="ru-RU" sz="1200" dirty="0" err="1">
                <a:solidFill>
                  <a:schemeClr val="accent3">
                    <a:lumMod val="50000"/>
                  </a:schemeClr>
                </a:solidFill>
              </a:rPr>
              <a:t>видове</a:t>
            </a:r>
            <a:r>
              <a:rPr lang="ru-RU" sz="1200" dirty="0">
                <a:solidFill>
                  <a:schemeClr val="accent3">
                    <a:lumMod val="50000"/>
                  </a:schemeClr>
                </a:solidFill>
              </a:rPr>
              <a:t> </a:t>
            </a:r>
            <a:r>
              <a:rPr lang="ru-RU" sz="1200" dirty="0" err="1">
                <a:solidFill>
                  <a:schemeClr val="accent3">
                    <a:lumMod val="50000"/>
                  </a:schemeClr>
                </a:solidFill>
              </a:rPr>
              <a:t>има</a:t>
            </a:r>
            <a:r>
              <a:rPr lang="ru-RU" sz="1200" dirty="0">
                <a:solidFill>
                  <a:schemeClr val="accent3">
                    <a:lumMod val="50000"/>
                  </a:schemeClr>
                </a:solidFill>
              </a:rPr>
              <a:t> </a:t>
            </a:r>
            <a:r>
              <a:rPr lang="ru-RU" sz="1200" dirty="0" smtClean="0">
                <a:solidFill>
                  <a:schemeClr val="accent3">
                    <a:lumMod val="50000"/>
                  </a:schemeClr>
                </a:solidFill>
              </a:rPr>
              <a:t>в</a:t>
            </a:r>
            <a:r>
              <a:rPr lang="en-US" sz="1200" dirty="0" smtClean="0">
                <a:solidFill>
                  <a:schemeClr val="accent3">
                    <a:lumMod val="50000"/>
                  </a:schemeClr>
                </a:solidFill>
              </a:rPr>
              <a:t> </a:t>
            </a:r>
            <a:r>
              <a:rPr lang="ru-RU" sz="1200" dirty="0" err="1" smtClean="0">
                <a:solidFill>
                  <a:schemeClr val="accent3">
                    <a:lumMod val="50000"/>
                  </a:schemeClr>
                </a:solidFill>
              </a:rPr>
              <a:t>нея</a:t>
            </a:r>
            <a:r>
              <a:rPr lang="ru-RU" sz="1200" dirty="0">
                <a:solidFill>
                  <a:schemeClr val="accent3">
                    <a:lumMod val="50000"/>
                  </a:schemeClr>
                </a:solidFill>
              </a:rPr>
              <a:t>. От </a:t>
            </a:r>
            <a:r>
              <a:rPr lang="ru-RU" sz="1200" dirty="0" smtClean="0">
                <a:solidFill>
                  <a:schemeClr val="accent3">
                    <a:lumMod val="50000"/>
                  </a:schemeClr>
                </a:solidFill>
              </a:rPr>
              <a:t>своя</a:t>
            </a:r>
            <a:r>
              <a:rPr lang="en-US" sz="1200" dirty="0" smtClean="0">
                <a:solidFill>
                  <a:schemeClr val="accent3">
                    <a:lumMod val="50000"/>
                  </a:schemeClr>
                </a:solidFill>
              </a:rPr>
              <a:t> </a:t>
            </a:r>
            <a:r>
              <a:rPr lang="ru-RU" sz="1200" dirty="0" smtClean="0">
                <a:solidFill>
                  <a:schemeClr val="accent3">
                    <a:lumMod val="50000"/>
                  </a:schemeClr>
                </a:solidFill>
              </a:rPr>
              <a:t>страна</a:t>
            </a:r>
            <a:r>
              <a:rPr lang="ru-RU" sz="1200" dirty="0">
                <a:solidFill>
                  <a:schemeClr val="accent3">
                    <a:lumMod val="50000"/>
                  </a:schemeClr>
                </a:solidFill>
              </a:rPr>
              <a:t>, </a:t>
            </a:r>
            <a:r>
              <a:rPr lang="ru-RU" sz="1200" dirty="0" err="1">
                <a:solidFill>
                  <a:schemeClr val="accent3">
                    <a:lumMod val="50000"/>
                  </a:schemeClr>
                </a:solidFill>
              </a:rPr>
              <a:t>голямото</a:t>
            </a:r>
            <a:r>
              <a:rPr lang="ru-RU" sz="1200" dirty="0">
                <a:solidFill>
                  <a:schemeClr val="accent3">
                    <a:lumMod val="50000"/>
                  </a:schemeClr>
                </a:solidFill>
              </a:rPr>
              <a:t> разнообразие на </a:t>
            </a:r>
            <a:r>
              <a:rPr lang="ru-RU" sz="1200" dirty="0" err="1">
                <a:solidFill>
                  <a:schemeClr val="accent3">
                    <a:lumMod val="50000"/>
                  </a:schemeClr>
                </a:solidFill>
              </a:rPr>
              <a:t>растителни</a:t>
            </a:r>
            <a:r>
              <a:rPr lang="ru-RU" sz="1200" dirty="0">
                <a:solidFill>
                  <a:schemeClr val="accent3">
                    <a:lumMod val="50000"/>
                  </a:schemeClr>
                </a:solidFill>
              </a:rPr>
              <a:t> </a:t>
            </a:r>
            <a:r>
              <a:rPr lang="ru-RU" sz="1200" dirty="0" err="1" smtClean="0">
                <a:solidFill>
                  <a:schemeClr val="accent3">
                    <a:lumMod val="50000"/>
                  </a:schemeClr>
                </a:solidFill>
              </a:rPr>
              <a:t>видове</a:t>
            </a:r>
            <a:r>
              <a:rPr lang="ru-RU" sz="1200" dirty="0" smtClean="0">
                <a:solidFill>
                  <a:schemeClr val="accent3">
                    <a:lumMod val="50000"/>
                  </a:schemeClr>
                </a:solidFill>
              </a:rPr>
              <a:t> </a:t>
            </a:r>
            <a:r>
              <a:rPr lang="ru-RU" sz="1200" dirty="0" err="1">
                <a:solidFill>
                  <a:schemeClr val="accent3">
                    <a:lumMod val="50000"/>
                  </a:schemeClr>
                </a:solidFill>
              </a:rPr>
              <a:t>поддържа</a:t>
            </a:r>
            <a:r>
              <a:rPr lang="ru-RU" sz="1200" dirty="0">
                <a:solidFill>
                  <a:schemeClr val="accent3">
                    <a:lumMod val="50000"/>
                  </a:schemeClr>
                </a:solidFill>
              </a:rPr>
              <a:t> </a:t>
            </a:r>
            <a:r>
              <a:rPr lang="ru-RU" sz="1200" dirty="0" err="1">
                <a:solidFill>
                  <a:schemeClr val="accent3">
                    <a:lumMod val="50000"/>
                  </a:schemeClr>
                </a:solidFill>
              </a:rPr>
              <a:t>повече</a:t>
            </a:r>
            <a:r>
              <a:rPr lang="ru-RU" sz="1200" dirty="0">
                <a:solidFill>
                  <a:schemeClr val="accent3">
                    <a:lumMod val="50000"/>
                  </a:schemeClr>
                </a:solidFill>
              </a:rPr>
              <a:t> </a:t>
            </a:r>
            <a:r>
              <a:rPr lang="ru-RU" sz="1200" dirty="0" err="1">
                <a:solidFill>
                  <a:schemeClr val="accent3">
                    <a:lumMod val="50000"/>
                  </a:schemeClr>
                </a:solidFill>
              </a:rPr>
              <a:t>видове</a:t>
            </a:r>
            <a:r>
              <a:rPr lang="ru-RU" sz="1200" dirty="0">
                <a:solidFill>
                  <a:schemeClr val="accent3">
                    <a:lumMod val="50000"/>
                  </a:schemeClr>
                </a:solidFill>
              </a:rPr>
              <a:t> </a:t>
            </a:r>
            <a:r>
              <a:rPr lang="ru-RU" sz="1200" dirty="0" err="1">
                <a:solidFill>
                  <a:schemeClr val="accent3">
                    <a:lumMod val="50000"/>
                  </a:schemeClr>
                </a:solidFill>
              </a:rPr>
              <a:t>тревопасни</a:t>
            </a:r>
            <a:r>
              <a:rPr lang="ru-RU" sz="1200" dirty="0">
                <a:solidFill>
                  <a:schemeClr val="accent3">
                    <a:lumMod val="50000"/>
                  </a:schemeClr>
                </a:solidFill>
              </a:rPr>
              <a:t> </a:t>
            </a:r>
            <a:r>
              <a:rPr lang="ru-RU" sz="1200" dirty="0" err="1">
                <a:solidFill>
                  <a:schemeClr val="accent3">
                    <a:lumMod val="50000"/>
                  </a:schemeClr>
                </a:solidFill>
              </a:rPr>
              <a:t>животни</a:t>
            </a:r>
            <a:r>
              <a:rPr lang="ru-RU" sz="1200" dirty="0">
                <a:solidFill>
                  <a:schemeClr val="accent3">
                    <a:lumMod val="50000"/>
                  </a:schemeClr>
                </a:solidFill>
              </a:rPr>
              <a:t> </a:t>
            </a:r>
            <a:r>
              <a:rPr lang="ru-RU" sz="1200" dirty="0" smtClean="0">
                <a:solidFill>
                  <a:schemeClr val="accent3">
                    <a:lumMod val="50000"/>
                  </a:schemeClr>
                </a:solidFill>
              </a:rPr>
              <a:t>и</a:t>
            </a:r>
            <a:r>
              <a:rPr lang="en-US" sz="1200" dirty="0" smtClean="0">
                <a:solidFill>
                  <a:schemeClr val="accent3">
                    <a:lumMod val="50000"/>
                  </a:schemeClr>
                </a:solidFill>
              </a:rPr>
              <a:t> </a:t>
            </a:r>
            <a:r>
              <a:rPr lang="ru-RU" sz="1200" dirty="0" err="1" smtClean="0">
                <a:solidFill>
                  <a:schemeClr val="accent3">
                    <a:lumMod val="50000"/>
                  </a:schemeClr>
                </a:solidFill>
              </a:rPr>
              <a:t>хищници</a:t>
            </a:r>
            <a:r>
              <a:rPr lang="ru-RU" sz="1200" dirty="0" smtClean="0">
                <a:solidFill>
                  <a:schemeClr val="accent3">
                    <a:lumMod val="50000"/>
                  </a:schemeClr>
                </a:solidFill>
              </a:rPr>
              <a:t>,</a:t>
            </a:r>
            <a:r>
              <a:rPr lang="en-US" sz="1200" dirty="0" smtClean="0">
                <a:solidFill>
                  <a:schemeClr val="accent3">
                    <a:lumMod val="50000"/>
                  </a:schemeClr>
                </a:solidFill>
              </a:rPr>
              <a:t> </a:t>
            </a:r>
            <a:r>
              <a:rPr lang="ru-RU" sz="1200" dirty="0" err="1" smtClean="0">
                <a:solidFill>
                  <a:schemeClr val="accent3">
                    <a:lumMod val="50000"/>
                  </a:schemeClr>
                </a:solidFill>
              </a:rPr>
              <a:t>докато</a:t>
            </a:r>
            <a:r>
              <a:rPr lang="ru-RU" sz="1200" dirty="0" smtClean="0">
                <a:solidFill>
                  <a:schemeClr val="accent3">
                    <a:lumMod val="50000"/>
                  </a:schemeClr>
                </a:solidFill>
              </a:rPr>
              <a:t> </a:t>
            </a:r>
            <a:r>
              <a:rPr lang="ru-RU" sz="1200" dirty="0" err="1">
                <a:solidFill>
                  <a:schemeClr val="accent3">
                    <a:lumMod val="50000"/>
                  </a:schemeClr>
                </a:solidFill>
              </a:rPr>
              <a:t>пустинните</a:t>
            </a:r>
            <a:r>
              <a:rPr lang="ru-RU" sz="1200" dirty="0">
                <a:solidFill>
                  <a:schemeClr val="accent3">
                    <a:lumMod val="50000"/>
                  </a:schemeClr>
                </a:solidFill>
              </a:rPr>
              <a:t> </a:t>
            </a:r>
            <a:r>
              <a:rPr lang="ru-RU" sz="1200" dirty="0" err="1">
                <a:solidFill>
                  <a:schemeClr val="accent3">
                    <a:lumMod val="50000"/>
                  </a:schemeClr>
                </a:solidFill>
              </a:rPr>
              <a:t>екосистеми</a:t>
            </a:r>
            <a:r>
              <a:rPr lang="ru-RU" sz="1200" dirty="0">
                <a:solidFill>
                  <a:schemeClr val="accent3">
                    <a:lumMod val="50000"/>
                  </a:schemeClr>
                </a:solidFill>
              </a:rPr>
              <a:t> </a:t>
            </a:r>
            <a:r>
              <a:rPr lang="ru-RU" sz="1200" dirty="0" err="1" smtClean="0">
                <a:solidFill>
                  <a:schemeClr val="accent3">
                    <a:lumMod val="50000"/>
                  </a:schemeClr>
                </a:solidFill>
              </a:rPr>
              <a:t>позволяват</a:t>
            </a:r>
            <a:r>
              <a:rPr lang="en-US" sz="1200" dirty="0">
                <a:solidFill>
                  <a:schemeClr val="accent3">
                    <a:lumMod val="50000"/>
                  </a:schemeClr>
                </a:solidFill>
              </a:rPr>
              <a:t> </a:t>
            </a:r>
            <a:r>
              <a:rPr lang="ru-RU" sz="1200" dirty="0" err="1" smtClean="0">
                <a:solidFill>
                  <a:schemeClr val="accent3">
                    <a:lumMod val="50000"/>
                  </a:schemeClr>
                </a:solidFill>
              </a:rPr>
              <a:t>съществуването</a:t>
            </a:r>
            <a:r>
              <a:rPr lang="ru-RU" sz="1200" dirty="0" smtClean="0">
                <a:solidFill>
                  <a:schemeClr val="accent3">
                    <a:lumMod val="50000"/>
                  </a:schemeClr>
                </a:solidFill>
              </a:rPr>
              <a:t> на</a:t>
            </a:r>
            <a:r>
              <a:rPr lang="en-US" sz="1200" dirty="0" smtClean="0">
                <a:solidFill>
                  <a:schemeClr val="accent3">
                    <a:lumMod val="50000"/>
                  </a:schemeClr>
                </a:solidFill>
              </a:rPr>
              <a:t> </a:t>
            </a:r>
            <a:r>
              <a:rPr lang="ru-RU" sz="1200" dirty="0" err="1" smtClean="0">
                <a:solidFill>
                  <a:schemeClr val="accent3">
                    <a:lumMod val="50000"/>
                  </a:schemeClr>
                </a:solidFill>
              </a:rPr>
              <a:t>по-малко</a:t>
            </a:r>
            <a:r>
              <a:rPr lang="ru-RU" sz="1200" dirty="0" smtClean="0">
                <a:solidFill>
                  <a:schemeClr val="accent3">
                    <a:lumMod val="50000"/>
                  </a:schemeClr>
                </a:solidFill>
              </a:rPr>
              <a:t> </a:t>
            </a:r>
            <a:r>
              <a:rPr lang="ru-RU" sz="1200" dirty="0" err="1">
                <a:solidFill>
                  <a:schemeClr val="accent3">
                    <a:lumMod val="50000"/>
                  </a:schemeClr>
                </a:solidFill>
              </a:rPr>
              <a:t>растителни</a:t>
            </a:r>
            <a:r>
              <a:rPr lang="ru-RU" sz="1200" dirty="0">
                <a:solidFill>
                  <a:schemeClr val="accent3">
                    <a:lumMod val="50000"/>
                  </a:schemeClr>
                </a:solidFill>
              </a:rPr>
              <a:t> </a:t>
            </a:r>
            <a:r>
              <a:rPr lang="ru-RU" sz="1200" dirty="0" err="1" smtClean="0">
                <a:solidFill>
                  <a:schemeClr val="accent3">
                    <a:lumMod val="50000"/>
                  </a:schemeClr>
                </a:solidFill>
              </a:rPr>
              <a:t>видове</a:t>
            </a:r>
            <a:r>
              <a:rPr lang="ru-RU" sz="1200" dirty="0" smtClean="0">
                <a:solidFill>
                  <a:schemeClr val="accent3">
                    <a:lumMod val="50000"/>
                  </a:schemeClr>
                </a:solidFill>
              </a:rPr>
              <a:t>,</a:t>
            </a:r>
            <a:r>
              <a:rPr lang="en-US" sz="1200" dirty="0" smtClean="0">
                <a:solidFill>
                  <a:schemeClr val="accent3">
                    <a:lumMod val="50000"/>
                  </a:schemeClr>
                </a:solidFill>
              </a:rPr>
              <a:t> </a:t>
            </a:r>
            <a:r>
              <a:rPr lang="ru-RU" sz="1200" dirty="0" err="1" smtClean="0">
                <a:solidFill>
                  <a:schemeClr val="accent3">
                    <a:lumMod val="50000"/>
                  </a:schemeClr>
                </a:solidFill>
              </a:rPr>
              <a:t>което</a:t>
            </a:r>
            <a:r>
              <a:rPr lang="ru-RU" sz="1200" dirty="0" smtClean="0">
                <a:solidFill>
                  <a:schemeClr val="accent3">
                    <a:lumMod val="50000"/>
                  </a:schemeClr>
                </a:solidFill>
              </a:rPr>
              <a:t> </a:t>
            </a:r>
            <a:r>
              <a:rPr lang="ru-RU" sz="1200" dirty="0" err="1">
                <a:solidFill>
                  <a:schemeClr val="accent3">
                    <a:lumMod val="50000"/>
                  </a:schemeClr>
                </a:solidFill>
              </a:rPr>
              <a:t>означава</a:t>
            </a:r>
            <a:r>
              <a:rPr lang="ru-RU" sz="1200" dirty="0">
                <a:solidFill>
                  <a:schemeClr val="accent3">
                    <a:lumMod val="50000"/>
                  </a:schemeClr>
                </a:solidFill>
              </a:rPr>
              <a:t>, че и </a:t>
            </a:r>
            <a:r>
              <a:rPr lang="ru-RU" sz="1200" dirty="0" err="1" smtClean="0">
                <a:solidFill>
                  <a:schemeClr val="accent3">
                    <a:lumMod val="50000"/>
                  </a:schemeClr>
                </a:solidFill>
              </a:rPr>
              <a:t>животинските</a:t>
            </a:r>
            <a:r>
              <a:rPr lang="en-US" sz="1200" dirty="0">
                <a:solidFill>
                  <a:schemeClr val="accent3">
                    <a:lumMod val="50000"/>
                  </a:schemeClr>
                </a:solidFill>
              </a:rPr>
              <a:t> </a:t>
            </a:r>
            <a:r>
              <a:rPr lang="ru-RU" sz="1200" dirty="0" err="1" smtClean="0">
                <a:solidFill>
                  <a:schemeClr val="accent3">
                    <a:lumMod val="50000"/>
                  </a:schemeClr>
                </a:solidFill>
              </a:rPr>
              <a:t>видове</a:t>
            </a:r>
            <a:r>
              <a:rPr lang="ru-RU" sz="1200" dirty="0" smtClean="0">
                <a:solidFill>
                  <a:schemeClr val="accent3">
                    <a:lumMod val="50000"/>
                  </a:schemeClr>
                </a:solidFill>
              </a:rPr>
              <a:t> </a:t>
            </a:r>
            <a:r>
              <a:rPr lang="ru-RU" sz="1200" dirty="0" err="1">
                <a:solidFill>
                  <a:schemeClr val="accent3">
                    <a:lumMod val="50000"/>
                  </a:schemeClr>
                </a:solidFill>
              </a:rPr>
              <a:t>също</a:t>
            </a:r>
            <a:r>
              <a:rPr lang="ru-RU" sz="1200" dirty="0">
                <a:solidFill>
                  <a:schemeClr val="accent3">
                    <a:lumMod val="50000"/>
                  </a:schemeClr>
                </a:solidFill>
              </a:rPr>
              <a:t> </a:t>
            </a:r>
            <a:r>
              <a:rPr lang="ru-RU" sz="1200" dirty="0" err="1" smtClean="0">
                <a:solidFill>
                  <a:schemeClr val="accent3">
                    <a:lumMod val="50000"/>
                  </a:schemeClr>
                </a:solidFill>
              </a:rPr>
              <a:t>са</a:t>
            </a:r>
            <a:r>
              <a:rPr lang="en-US" sz="1200" dirty="0">
                <a:solidFill>
                  <a:schemeClr val="accent3">
                    <a:lumMod val="50000"/>
                  </a:schemeClr>
                </a:solidFill>
              </a:rPr>
              <a:t> </a:t>
            </a:r>
            <a:r>
              <a:rPr lang="ru-RU" sz="1200" dirty="0" err="1" smtClean="0">
                <a:solidFill>
                  <a:schemeClr val="accent3">
                    <a:lumMod val="50000"/>
                  </a:schemeClr>
                </a:solidFill>
              </a:rPr>
              <a:t>по-малко</a:t>
            </a:r>
            <a:r>
              <a:rPr lang="ru-RU" sz="1200" dirty="0">
                <a:solidFill>
                  <a:schemeClr val="accent3">
                    <a:lumMod val="50000"/>
                  </a:schemeClr>
                </a:solidFill>
              </a:rPr>
              <a:t>.</a:t>
            </a:r>
            <a:endParaRPr lang="bg-BG" sz="1200" dirty="0">
              <a:solidFill>
                <a:schemeClr val="accent3">
                  <a:lumMod val="50000"/>
                </a:schemeClr>
              </a:solidFill>
            </a:endParaRPr>
          </a:p>
        </p:txBody>
      </p:sp>
      <p:pic>
        <p:nvPicPr>
          <p:cNvPr id="3" name="Картина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771" y="742751"/>
            <a:ext cx="2467155" cy="1387145"/>
          </a:xfrm>
          <a:prstGeom prst="rect">
            <a:avLst/>
          </a:prstGeom>
        </p:spPr>
      </p:pic>
      <p:pic>
        <p:nvPicPr>
          <p:cNvPr id="4" name="Картина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771" y="2650728"/>
            <a:ext cx="2467155" cy="1387145"/>
          </a:xfrm>
          <a:prstGeom prst="rect">
            <a:avLst/>
          </a:prstGeom>
        </p:spPr>
      </p:pic>
      <p:sp>
        <p:nvSpPr>
          <p:cNvPr id="5" name="Текстово поле 4"/>
          <p:cNvSpPr txBox="1"/>
          <p:nvPr/>
        </p:nvSpPr>
        <p:spPr>
          <a:xfrm>
            <a:off x="4773336" y="7938"/>
            <a:ext cx="2306972" cy="461665"/>
          </a:xfrm>
          <a:prstGeom prst="rect">
            <a:avLst/>
          </a:prstGeom>
          <a:noFill/>
        </p:spPr>
        <p:txBody>
          <a:bodyPr wrap="square" rtlCol="0">
            <a:spAutoFit/>
          </a:bodyPr>
          <a:lstStyle/>
          <a:p>
            <a:r>
              <a:rPr lang="bg-BG" sz="2400">
                <a:solidFill>
                  <a:schemeClr val="accent1"/>
                </a:solidFill>
              </a:rPr>
              <a:t>Натура 2000</a:t>
            </a:r>
            <a:endParaRPr lang="bg-BG" sz="2400" dirty="0"/>
          </a:p>
        </p:txBody>
      </p:sp>
    </p:spTree>
    <p:extLst>
      <p:ext uri="{BB962C8B-B14F-4D97-AF65-F5344CB8AC3E}">
        <p14:creationId xmlns:p14="http://schemas.microsoft.com/office/powerpoint/2010/main" val="33961611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603848" y="655609"/>
            <a:ext cx="7944929" cy="2394368"/>
          </a:xfrm>
        </p:spPr>
        <p:txBody>
          <a:bodyPr/>
          <a:lstStyle/>
          <a:p>
            <a:pPr algn="l"/>
            <a:r>
              <a:rPr lang="ru-RU" sz="1400" dirty="0">
                <a:solidFill>
                  <a:schemeClr val="accent3">
                    <a:lumMod val="50000"/>
                  </a:schemeClr>
                </a:solidFill>
              </a:rPr>
              <a:t>Под </a:t>
            </a:r>
            <a:r>
              <a:rPr lang="ru-RU" sz="1400" dirty="0" err="1">
                <a:solidFill>
                  <a:schemeClr val="accent3">
                    <a:lumMod val="50000"/>
                  </a:schemeClr>
                </a:solidFill>
              </a:rPr>
              <a:t>екосистемни</a:t>
            </a:r>
            <a:r>
              <a:rPr lang="ru-RU" sz="1400" dirty="0">
                <a:solidFill>
                  <a:schemeClr val="accent3">
                    <a:lumMod val="50000"/>
                  </a:schemeClr>
                </a:solidFill>
              </a:rPr>
              <a:t> услуги се </a:t>
            </a:r>
            <a:r>
              <a:rPr lang="ru-RU" sz="1400" dirty="0" err="1">
                <a:solidFill>
                  <a:schemeClr val="accent3">
                    <a:lumMod val="50000"/>
                  </a:schemeClr>
                </a:solidFill>
              </a:rPr>
              <a:t>разбират</a:t>
            </a:r>
            <a:r>
              <a:rPr lang="ru-RU" sz="1400" dirty="0">
                <a:solidFill>
                  <a:schemeClr val="accent3">
                    <a:lumMod val="50000"/>
                  </a:schemeClr>
                </a:solidFill>
              </a:rPr>
              <a:t> </a:t>
            </a:r>
            <a:r>
              <a:rPr lang="ru-RU" sz="1400" dirty="0" smtClean="0">
                <a:solidFill>
                  <a:schemeClr val="accent3">
                    <a:lumMod val="50000"/>
                  </a:schemeClr>
                </a:solidFill>
              </a:rPr>
              <a:t>ползите-</a:t>
            </a:r>
            <a:r>
              <a:rPr lang="ru-RU" sz="1400" dirty="0">
                <a:solidFill>
                  <a:schemeClr val="accent3">
                    <a:lumMod val="50000"/>
                  </a:schemeClr>
                </a:solidFill>
              </a:rPr>
              <a:t> </a:t>
            </a:r>
            <a:r>
              <a:rPr lang="ru-RU" sz="1400" dirty="0" err="1" smtClean="0">
                <a:solidFill>
                  <a:schemeClr val="accent3">
                    <a:lumMod val="50000"/>
                  </a:schemeClr>
                </a:solidFill>
              </a:rPr>
              <a:t>преки</a:t>
            </a:r>
            <a:r>
              <a:rPr lang="ru-RU" sz="1400" dirty="0">
                <a:solidFill>
                  <a:schemeClr val="accent3">
                    <a:lumMod val="50000"/>
                  </a:schemeClr>
                </a:solidFill>
              </a:rPr>
              <a:t> </a:t>
            </a:r>
            <a:r>
              <a:rPr lang="ru-RU" sz="1400" dirty="0" smtClean="0">
                <a:solidFill>
                  <a:schemeClr val="accent3">
                    <a:lumMod val="50000"/>
                  </a:schemeClr>
                </a:solidFill>
              </a:rPr>
              <a:t>и </a:t>
            </a:r>
            <a:r>
              <a:rPr lang="ru-RU" sz="1400" dirty="0" err="1">
                <a:solidFill>
                  <a:schemeClr val="accent3">
                    <a:lumMod val="50000"/>
                  </a:schemeClr>
                </a:solidFill>
              </a:rPr>
              <a:t>косвени</a:t>
            </a:r>
            <a:r>
              <a:rPr lang="ru-RU" sz="1400" dirty="0">
                <a:solidFill>
                  <a:schemeClr val="accent3">
                    <a:lumMod val="50000"/>
                  </a:schemeClr>
                </a:solidFill>
              </a:rPr>
              <a:t>, </a:t>
            </a:r>
            <a:r>
              <a:rPr lang="ru-RU" sz="1400" dirty="0" err="1">
                <a:solidFill>
                  <a:schemeClr val="accent3">
                    <a:lumMod val="50000"/>
                  </a:schemeClr>
                </a:solidFill>
              </a:rPr>
              <a:t>които</a:t>
            </a:r>
            <a:r>
              <a:rPr lang="ru-RU" sz="1400" dirty="0">
                <a:solidFill>
                  <a:schemeClr val="accent3">
                    <a:lumMod val="50000"/>
                  </a:schemeClr>
                </a:solidFill>
              </a:rPr>
              <a:t> </a:t>
            </a:r>
            <a:r>
              <a:rPr lang="ru-RU" sz="1400" dirty="0" err="1">
                <a:solidFill>
                  <a:schemeClr val="accent3">
                    <a:lumMod val="50000"/>
                  </a:schemeClr>
                </a:solidFill>
              </a:rPr>
              <a:t>хората</a:t>
            </a:r>
            <a:r>
              <a:rPr lang="ru-RU" sz="1400" dirty="0">
                <a:solidFill>
                  <a:schemeClr val="accent3">
                    <a:lumMod val="50000"/>
                  </a:schemeClr>
                </a:solidFill>
              </a:rPr>
              <a:t> </a:t>
            </a:r>
            <a:r>
              <a:rPr lang="ru-RU" sz="1400" dirty="0" err="1">
                <a:solidFill>
                  <a:schemeClr val="accent3">
                    <a:lumMod val="50000"/>
                  </a:schemeClr>
                </a:solidFill>
              </a:rPr>
              <a:t>извличат</a:t>
            </a:r>
            <a:r>
              <a:rPr lang="ru-RU" sz="1400" dirty="0">
                <a:solidFill>
                  <a:schemeClr val="accent3">
                    <a:lumMod val="50000"/>
                  </a:schemeClr>
                </a:solidFill>
              </a:rPr>
              <a:t> от </a:t>
            </a:r>
            <a:r>
              <a:rPr lang="ru-RU" sz="1400" dirty="0" err="1" smtClean="0">
                <a:solidFill>
                  <a:schemeClr val="accent3">
                    <a:lumMod val="50000"/>
                  </a:schemeClr>
                </a:solidFill>
              </a:rPr>
              <a:t>функционирането</a:t>
            </a:r>
            <a:r>
              <a:rPr lang="ru-RU" sz="1400" dirty="0" smtClean="0">
                <a:solidFill>
                  <a:schemeClr val="accent3">
                    <a:lumMod val="50000"/>
                  </a:schemeClr>
                </a:solidFill>
              </a:rPr>
              <a:t> </a:t>
            </a:r>
            <a:r>
              <a:rPr lang="ru-RU" sz="1400" dirty="0">
                <a:solidFill>
                  <a:schemeClr val="accent3">
                    <a:lumMod val="50000"/>
                  </a:schemeClr>
                </a:solidFill>
              </a:rPr>
              <a:t>на </a:t>
            </a:r>
            <a:r>
              <a:rPr lang="ru-RU" sz="1400" dirty="0" err="1">
                <a:solidFill>
                  <a:schemeClr val="accent3">
                    <a:lumMod val="50000"/>
                  </a:schemeClr>
                </a:solidFill>
              </a:rPr>
              <a:t>екосистемите</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smtClean="0">
                <a:solidFill>
                  <a:schemeClr val="accent3">
                    <a:lumMod val="50000"/>
                  </a:schemeClr>
                </a:solidFill>
              </a:rPr>
              <a:t>Например </a:t>
            </a:r>
            <a:r>
              <a:rPr lang="ru-RU" sz="1400" dirty="0" err="1">
                <a:solidFill>
                  <a:schemeClr val="accent3">
                    <a:lumMod val="50000"/>
                  </a:schemeClr>
                </a:solidFill>
              </a:rPr>
              <a:t>реките</a:t>
            </a:r>
            <a:r>
              <a:rPr lang="ru-RU" sz="1400" dirty="0">
                <a:solidFill>
                  <a:schemeClr val="accent3">
                    <a:lumMod val="50000"/>
                  </a:schemeClr>
                </a:solidFill>
              </a:rPr>
              <a:t> </a:t>
            </a:r>
            <a:r>
              <a:rPr lang="ru-RU" sz="1400" dirty="0" smtClean="0">
                <a:solidFill>
                  <a:schemeClr val="accent3">
                    <a:lumMod val="50000"/>
                  </a:schemeClr>
                </a:solidFill>
              </a:rPr>
              <a:t>и </a:t>
            </a:r>
            <a:r>
              <a:rPr lang="ru-RU" sz="1400" dirty="0" err="1" smtClean="0">
                <a:solidFill>
                  <a:schemeClr val="accent3">
                    <a:lumMod val="50000"/>
                  </a:schemeClr>
                </a:solidFill>
              </a:rPr>
              <a:t>влажните</a:t>
            </a:r>
            <a:r>
              <a:rPr lang="ru-RU" sz="1400" dirty="0" smtClean="0">
                <a:solidFill>
                  <a:schemeClr val="accent3">
                    <a:lumMod val="50000"/>
                  </a:schemeClr>
                </a:solidFill>
              </a:rPr>
              <a:t> </a:t>
            </a:r>
            <a:r>
              <a:rPr lang="ru-RU" sz="1400" dirty="0" err="1">
                <a:solidFill>
                  <a:schemeClr val="accent3">
                    <a:lumMod val="50000"/>
                  </a:schemeClr>
                </a:solidFill>
              </a:rPr>
              <a:t>зони</a:t>
            </a:r>
            <a:r>
              <a:rPr lang="ru-RU" sz="1400" dirty="0">
                <a:solidFill>
                  <a:schemeClr val="accent3">
                    <a:lumMod val="50000"/>
                  </a:schemeClr>
                </a:solidFill>
              </a:rPr>
              <a:t> </a:t>
            </a:r>
            <a:r>
              <a:rPr lang="ru-RU" sz="1400" dirty="0" err="1">
                <a:solidFill>
                  <a:schemeClr val="accent3">
                    <a:lumMod val="50000"/>
                  </a:schemeClr>
                </a:solidFill>
              </a:rPr>
              <a:t>имат</a:t>
            </a:r>
            <a:r>
              <a:rPr lang="ru-RU" sz="1400" dirty="0">
                <a:solidFill>
                  <a:schemeClr val="accent3">
                    <a:lumMod val="50000"/>
                  </a:schemeClr>
                </a:solidFill>
              </a:rPr>
              <a:t> </a:t>
            </a:r>
            <a:r>
              <a:rPr lang="ru-RU" sz="1400" dirty="0" err="1">
                <a:solidFill>
                  <a:schemeClr val="accent3">
                    <a:lumMod val="50000"/>
                  </a:schemeClr>
                </a:solidFill>
              </a:rPr>
              <a:t>способността</a:t>
            </a:r>
            <a:r>
              <a:rPr lang="ru-RU" sz="1400" dirty="0">
                <a:solidFill>
                  <a:schemeClr val="accent3">
                    <a:lumMod val="50000"/>
                  </a:schemeClr>
                </a:solidFill>
              </a:rPr>
              <a:t> да </a:t>
            </a:r>
            <a:r>
              <a:rPr lang="ru-RU" sz="1400" dirty="0" err="1">
                <a:solidFill>
                  <a:schemeClr val="accent3">
                    <a:lumMod val="50000"/>
                  </a:schemeClr>
                </a:solidFill>
              </a:rPr>
              <a:t>утаяват</a:t>
            </a:r>
            <a:r>
              <a:rPr lang="ru-RU" sz="1400" dirty="0">
                <a:solidFill>
                  <a:schemeClr val="accent3">
                    <a:lumMod val="50000"/>
                  </a:schemeClr>
                </a:solidFill>
              </a:rPr>
              <a:t> </a:t>
            </a:r>
            <a:r>
              <a:rPr lang="ru-RU" sz="1400" dirty="0" err="1" smtClean="0">
                <a:solidFill>
                  <a:schemeClr val="accent3">
                    <a:lumMod val="50000"/>
                  </a:schemeClr>
                </a:solidFill>
              </a:rPr>
              <a:t>механични</a:t>
            </a:r>
            <a:r>
              <a:rPr lang="ru-RU" sz="1400" dirty="0" smtClean="0">
                <a:solidFill>
                  <a:schemeClr val="accent3">
                    <a:lumMod val="50000"/>
                  </a:schemeClr>
                </a:solidFill>
              </a:rPr>
              <a:t> </a:t>
            </a:r>
            <a:r>
              <a:rPr lang="ru-RU" sz="1400" dirty="0" err="1">
                <a:solidFill>
                  <a:schemeClr val="accent3">
                    <a:lumMod val="50000"/>
                  </a:schemeClr>
                </a:solidFill>
              </a:rPr>
              <a:t>частици</a:t>
            </a:r>
            <a:r>
              <a:rPr lang="ru-RU" sz="1400" dirty="0">
                <a:solidFill>
                  <a:schemeClr val="accent3">
                    <a:lumMod val="50000"/>
                  </a:schemeClr>
                </a:solidFill>
              </a:rPr>
              <a:t>, а </a:t>
            </a:r>
            <a:r>
              <a:rPr lang="ru-RU" sz="1400" dirty="0" err="1">
                <a:solidFill>
                  <a:schemeClr val="accent3">
                    <a:lumMod val="50000"/>
                  </a:schemeClr>
                </a:solidFill>
              </a:rPr>
              <a:t>заедно</a:t>
            </a:r>
            <a:r>
              <a:rPr lang="ru-RU" sz="1400" dirty="0">
                <a:solidFill>
                  <a:schemeClr val="accent3">
                    <a:lumMod val="50000"/>
                  </a:schemeClr>
                </a:solidFill>
              </a:rPr>
              <a:t> с </a:t>
            </a:r>
            <a:r>
              <a:rPr lang="ru-RU" sz="1400" dirty="0" err="1">
                <a:solidFill>
                  <a:schemeClr val="accent3">
                    <a:lumMod val="50000"/>
                  </a:schemeClr>
                </a:solidFill>
              </a:rPr>
              <a:t>това</a:t>
            </a:r>
            <a:r>
              <a:rPr lang="ru-RU" sz="1400" dirty="0">
                <a:solidFill>
                  <a:schemeClr val="accent3">
                    <a:lumMod val="50000"/>
                  </a:schemeClr>
                </a:solidFill>
              </a:rPr>
              <a:t> </a:t>
            </a:r>
            <a:r>
              <a:rPr lang="ru-RU" sz="1400" dirty="0" smtClean="0">
                <a:solidFill>
                  <a:schemeClr val="accent3">
                    <a:lumMod val="50000"/>
                  </a:schemeClr>
                </a:solidFill>
              </a:rPr>
              <a:t>и </a:t>
            </a:r>
            <a:r>
              <a:rPr lang="ru-RU" sz="1400" dirty="0" err="1" smtClean="0">
                <a:solidFill>
                  <a:schemeClr val="accent3">
                    <a:lumMod val="50000"/>
                  </a:schemeClr>
                </a:solidFill>
              </a:rPr>
              <a:t>замърсители</a:t>
            </a:r>
            <a:r>
              <a:rPr lang="ru-RU" sz="1400" dirty="0" smtClean="0">
                <a:solidFill>
                  <a:schemeClr val="accent3">
                    <a:lumMod val="50000"/>
                  </a:schemeClr>
                </a:solidFill>
              </a:rPr>
              <a:t>, </a:t>
            </a:r>
            <a:r>
              <a:rPr lang="ru-RU" sz="1400" dirty="0" err="1" smtClean="0">
                <a:solidFill>
                  <a:schemeClr val="accent3">
                    <a:lumMod val="50000"/>
                  </a:schemeClr>
                </a:solidFill>
              </a:rPr>
              <a:t>прикрепени</a:t>
            </a:r>
            <a:r>
              <a:rPr lang="ru-RU" sz="1400" dirty="0" smtClean="0">
                <a:solidFill>
                  <a:schemeClr val="accent3">
                    <a:lumMod val="50000"/>
                  </a:schemeClr>
                </a:solidFill>
              </a:rPr>
              <a:t> </a:t>
            </a:r>
            <a:r>
              <a:rPr lang="ru-RU" sz="1400" dirty="0" err="1">
                <a:solidFill>
                  <a:schemeClr val="accent3">
                    <a:lumMod val="50000"/>
                  </a:schemeClr>
                </a:solidFill>
              </a:rPr>
              <a:t>към</a:t>
            </a:r>
            <a:r>
              <a:rPr lang="ru-RU" sz="1400" dirty="0">
                <a:solidFill>
                  <a:schemeClr val="accent3">
                    <a:lumMod val="50000"/>
                  </a:schemeClr>
                </a:solidFill>
              </a:rPr>
              <a:t> </a:t>
            </a:r>
            <a:r>
              <a:rPr lang="ru-RU" sz="1400" dirty="0" err="1">
                <a:solidFill>
                  <a:schemeClr val="accent3">
                    <a:lumMod val="50000"/>
                  </a:schemeClr>
                </a:solidFill>
              </a:rPr>
              <a:t>тях</a:t>
            </a:r>
            <a:r>
              <a:rPr lang="ru-RU" sz="1400" dirty="0">
                <a:solidFill>
                  <a:schemeClr val="accent3">
                    <a:lumMod val="50000"/>
                  </a:schemeClr>
                </a:solidFill>
              </a:rPr>
              <a:t>, </a:t>
            </a:r>
            <a:r>
              <a:rPr lang="ru-RU" sz="1400" dirty="0" err="1">
                <a:solidFill>
                  <a:schemeClr val="accent3">
                    <a:lumMod val="50000"/>
                  </a:schemeClr>
                </a:solidFill>
              </a:rPr>
              <a:t>като</a:t>
            </a:r>
            <a:r>
              <a:rPr lang="ru-RU" sz="1400" dirty="0">
                <a:solidFill>
                  <a:schemeClr val="accent3">
                    <a:lumMod val="50000"/>
                  </a:schemeClr>
                </a:solidFill>
              </a:rPr>
              <a:t> по </a:t>
            </a:r>
            <a:r>
              <a:rPr lang="ru-RU" sz="1400" dirty="0" err="1">
                <a:solidFill>
                  <a:schemeClr val="accent3">
                    <a:lumMod val="50000"/>
                  </a:schemeClr>
                </a:solidFill>
              </a:rPr>
              <a:t>този</a:t>
            </a:r>
            <a:r>
              <a:rPr lang="ru-RU" sz="1400" dirty="0">
                <a:solidFill>
                  <a:schemeClr val="accent3">
                    <a:lumMod val="50000"/>
                  </a:schemeClr>
                </a:solidFill>
              </a:rPr>
              <a:t> начин </a:t>
            </a:r>
            <a:r>
              <a:rPr lang="ru-RU" sz="1400" dirty="0" err="1" smtClean="0">
                <a:solidFill>
                  <a:schemeClr val="accent3">
                    <a:lumMod val="50000"/>
                  </a:schemeClr>
                </a:solidFill>
              </a:rPr>
              <a:t>пречистват</a:t>
            </a:r>
            <a:r>
              <a:rPr lang="ru-RU" sz="1400" dirty="0">
                <a:solidFill>
                  <a:schemeClr val="accent3">
                    <a:lumMod val="50000"/>
                  </a:schemeClr>
                </a:solidFill>
              </a:rPr>
              <a:t> </a:t>
            </a:r>
            <a:r>
              <a:rPr lang="ru-RU" sz="1400" dirty="0" err="1" smtClean="0">
                <a:solidFill>
                  <a:schemeClr val="accent3">
                    <a:lumMod val="50000"/>
                  </a:schemeClr>
                </a:solidFill>
              </a:rPr>
              <a:t>водата</a:t>
            </a:r>
            <a:r>
              <a:rPr lang="ru-RU" sz="1400" dirty="0">
                <a:solidFill>
                  <a:schemeClr val="accent3">
                    <a:lumMod val="50000"/>
                  </a:schemeClr>
                </a:solidFill>
              </a:rPr>
              <a:t>.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err="1" smtClean="0">
                <a:solidFill>
                  <a:schemeClr val="accent3">
                    <a:lumMod val="50000"/>
                  </a:schemeClr>
                </a:solidFill>
              </a:rPr>
              <a:t>Дърветата</a:t>
            </a:r>
            <a:r>
              <a:rPr lang="ru-RU" sz="1400" dirty="0" smtClean="0">
                <a:solidFill>
                  <a:schemeClr val="accent3">
                    <a:lumMod val="50000"/>
                  </a:schemeClr>
                </a:solidFill>
              </a:rPr>
              <a:t> </a:t>
            </a:r>
            <a:r>
              <a:rPr lang="ru-RU" sz="1400" dirty="0" err="1">
                <a:solidFill>
                  <a:schemeClr val="accent3">
                    <a:lumMod val="50000"/>
                  </a:schemeClr>
                </a:solidFill>
              </a:rPr>
              <a:t>пък</a:t>
            </a:r>
            <a:r>
              <a:rPr lang="ru-RU" sz="1400" dirty="0">
                <a:solidFill>
                  <a:schemeClr val="accent3">
                    <a:lumMod val="50000"/>
                  </a:schemeClr>
                </a:solidFill>
              </a:rPr>
              <a:t> </a:t>
            </a:r>
            <a:r>
              <a:rPr lang="ru-RU" sz="1400" dirty="0" err="1">
                <a:solidFill>
                  <a:schemeClr val="accent3">
                    <a:lumMod val="50000"/>
                  </a:schemeClr>
                </a:solidFill>
              </a:rPr>
              <a:t>играят</a:t>
            </a:r>
            <a:r>
              <a:rPr lang="ru-RU" sz="1400" dirty="0">
                <a:solidFill>
                  <a:schemeClr val="accent3">
                    <a:lumMod val="50000"/>
                  </a:schemeClr>
                </a:solidFill>
              </a:rPr>
              <a:t> роля при </a:t>
            </a:r>
            <a:r>
              <a:rPr lang="ru-RU" sz="1400" dirty="0" err="1" smtClean="0">
                <a:solidFill>
                  <a:schemeClr val="accent3">
                    <a:lumMod val="50000"/>
                  </a:schemeClr>
                </a:solidFill>
              </a:rPr>
              <a:t>пречистването</a:t>
            </a:r>
            <a:r>
              <a:rPr lang="ru-RU" sz="1400" dirty="0" smtClean="0">
                <a:solidFill>
                  <a:schemeClr val="accent3">
                    <a:lumMod val="50000"/>
                  </a:schemeClr>
                </a:solidFill>
              </a:rPr>
              <a:t> </a:t>
            </a:r>
            <a:r>
              <a:rPr lang="ru-RU" sz="1400" dirty="0">
                <a:solidFill>
                  <a:schemeClr val="accent3">
                    <a:lumMod val="50000"/>
                  </a:schemeClr>
                </a:solidFill>
              </a:rPr>
              <a:t>на </a:t>
            </a:r>
            <a:r>
              <a:rPr lang="ru-RU" sz="1400" dirty="0" err="1">
                <a:solidFill>
                  <a:schemeClr val="accent3">
                    <a:lumMod val="50000"/>
                  </a:schemeClr>
                </a:solidFill>
              </a:rPr>
              <a:t>въздуха</a:t>
            </a:r>
            <a:r>
              <a:rPr lang="ru-RU" sz="1400" dirty="0">
                <a:solidFill>
                  <a:schemeClr val="accent3">
                    <a:lumMod val="50000"/>
                  </a:schemeClr>
                </a:solidFill>
              </a:rPr>
              <a:t>. </a:t>
            </a:r>
            <a:r>
              <a:rPr lang="ru-RU" sz="1400" dirty="0" err="1">
                <a:solidFill>
                  <a:schemeClr val="accent3">
                    <a:lumMod val="50000"/>
                  </a:schemeClr>
                </a:solidFill>
              </a:rPr>
              <a:t>Наличието</a:t>
            </a:r>
            <a:r>
              <a:rPr lang="ru-RU" sz="1400" dirty="0">
                <a:solidFill>
                  <a:schemeClr val="accent3">
                    <a:lumMod val="50000"/>
                  </a:schemeClr>
                </a:solidFill>
              </a:rPr>
              <a:t> на чиста вода и </a:t>
            </a:r>
            <a:r>
              <a:rPr lang="ru-RU" sz="1400" dirty="0" err="1">
                <a:solidFill>
                  <a:schemeClr val="accent3">
                    <a:lumMod val="50000"/>
                  </a:schemeClr>
                </a:solidFill>
              </a:rPr>
              <a:t>въздух</a:t>
            </a:r>
            <a:r>
              <a:rPr lang="ru-RU" sz="1400" dirty="0">
                <a:solidFill>
                  <a:schemeClr val="accent3">
                    <a:lumMod val="50000"/>
                  </a:schemeClr>
                </a:solidFill>
              </a:rPr>
              <a:t> </a:t>
            </a:r>
            <a:r>
              <a:rPr lang="ru-RU" sz="1400" dirty="0" smtClean="0">
                <a:solidFill>
                  <a:schemeClr val="accent3">
                    <a:lumMod val="50000"/>
                  </a:schemeClr>
                </a:solidFill>
              </a:rPr>
              <a:t>се </a:t>
            </a:r>
            <a:r>
              <a:rPr lang="ru-RU" sz="1400" dirty="0" err="1" smtClean="0">
                <a:solidFill>
                  <a:schemeClr val="accent3">
                    <a:lumMod val="50000"/>
                  </a:schemeClr>
                </a:solidFill>
              </a:rPr>
              <a:t>явяват</a:t>
            </a:r>
            <a:r>
              <a:rPr lang="ru-RU" sz="1400" dirty="0" smtClean="0">
                <a:solidFill>
                  <a:schemeClr val="accent3">
                    <a:lumMod val="50000"/>
                  </a:schemeClr>
                </a:solidFill>
              </a:rPr>
              <a:t> </a:t>
            </a:r>
            <a:r>
              <a:rPr lang="ru-RU" sz="1400" dirty="0" err="1">
                <a:solidFill>
                  <a:schemeClr val="accent3">
                    <a:lumMod val="50000"/>
                  </a:schemeClr>
                </a:solidFill>
              </a:rPr>
              <a:t>екосистемни</a:t>
            </a:r>
            <a:r>
              <a:rPr lang="ru-RU" sz="1400" dirty="0">
                <a:solidFill>
                  <a:schemeClr val="accent3">
                    <a:lumMod val="50000"/>
                  </a:schemeClr>
                </a:solidFill>
              </a:rPr>
              <a:t> услуги. </a:t>
            </a:r>
            <a:r>
              <a:rPr lang="ru-RU" sz="1400" dirty="0" smtClean="0">
                <a:solidFill>
                  <a:schemeClr val="accent3">
                    <a:lumMod val="50000"/>
                  </a:schemeClr>
                </a:solidFill>
              </a:rPr>
              <a:t/>
            </a:r>
            <a:br>
              <a:rPr lang="ru-RU" sz="1400" dirty="0" smtClean="0">
                <a:solidFill>
                  <a:schemeClr val="accent3">
                    <a:lumMod val="50000"/>
                  </a:schemeClr>
                </a:solidFill>
              </a:rPr>
            </a:br>
            <a:r>
              <a:rPr lang="ru-RU" sz="1400" dirty="0" err="1" smtClean="0">
                <a:solidFill>
                  <a:schemeClr val="accent3">
                    <a:lumMod val="50000"/>
                  </a:schemeClr>
                </a:solidFill>
              </a:rPr>
              <a:t>Всички</a:t>
            </a:r>
            <a:r>
              <a:rPr lang="ru-RU" sz="1400" dirty="0" smtClean="0">
                <a:solidFill>
                  <a:schemeClr val="accent3">
                    <a:lumMod val="50000"/>
                  </a:schemeClr>
                </a:solidFill>
              </a:rPr>
              <a:t> </a:t>
            </a:r>
            <a:r>
              <a:rPr lang="ru-RU" sz="1400" dirty="0" err="1">
                <a:solidFill>
                  <a:schemeClr val="accent3">
                    <a:lumMod val="50000"/>
                  </a:schemeClr>
                </a:solidFill>
              </a:rPr>
              <a:t>подобни</a:t>
            </a:r>
            <a:r>
              <a:rPr lang="ru-RU" sz="1400" dirty="0">
                <a:solidFill>
                  <a:schemeClr val="accent3">
                    <a:lumMod val="50000"/>
                  </a:schemeClr>
                </a:solidFill>
              </a:rPr>
              <a:t> </a:t>
            </a:r>
            <a:r>
              <a:rPr lang="ru-RU" sz="1400" dirty="0" smtClean="0">
                <a:solidFill>
                  <a:schemeClr val="accent3">
                    <a:lumMod val="50000"/>
                  </a:schemeClr>
                </a:solidFill>
              </a:rPr>
              <a:t>функции </a:t>
            </a:r>
            <a:r>
              <a:rPr lang="ru-RU" sz="1400" dirty="0" err="1" smtClean="0">
                <a:solidFill>
                  <a:schemeClr val="accent3">
                    <a:lumMod val="50000"/>
                  </a:schemeClr>
                </a:solidFill>
              </a:rPr>
              <a:t>са</a:t>
            </a:r>
            <a:r>
              <a:rPr lang="ru-RU" sz="1400" dirty="0" smtClean="0">
                <a:solidFill>
                  <a:schemeClr val="accent3">
                    <a:lumMod val="50000"/>
                  </a:schemeClr>
                </a:solidFill>
              </a:rPr>
              <a:t> </a:t>
            </a:r>
            <a:r>
              <a:rPr lang="ru-RU" sz="1400" dirty="0" err="1">
                <a:solidFill>
                  <a:schemeClr val="accent3">
                    <a:lumMod val="50000"/>
                  </a:schemeClr>
                </a:solidFill>
              </a:rPr>
              <a:t>природни</a:t>
            </a:r>
            <a:r>
              <a:rPr lang="ru-RU" sz="1400" dirty="0">
                <a:solidFill>
                  <a:schemeClr val="accent3">
                    <a:lumMod val="50000"/>
                  </a:schemeClr>
                </a:solidFill>
              </a:rPr>
              <a:t> </a:t>
            </a:r>
            <a:r>
              <a:rPr lang="ru-RU" sz="1400" dirty="0" err="1">
                <a:solidFill>
                  <a:schemeClr val="accent3">
                    <a:lumMod val="50000"/>
                  </a:schemeClr>
                </a:solidFill>
              </a:rPr>
              <a:t>процеси</a:t>
            </a:r>
            <a:r>
              <a:rPr lang="ru-RU" sz="1400" dirty="0">
                <a:solidFill>
                  <a:schemeClr val="accent3">
                    <a:lumMod val="50000"/>
                  </a:schemeClr>
                </a:solidFill>
              </a:rPr>
              <a:t> и </a:t>
            </a:r>
            <a:r>
              <a:rPr lang="ru-RU" sz="1400" dirty="0" err="1">
                <a:solidFill>
                  <a:schemeClr val="accent3">
                    <a:lumMod val="50000"/>
                  </a:schemeClr>
                </a:solidFill>
              </a:rPr>
              <a:t>могат</a:t>
            </a:r>
            <a:r>
              <a:rPr lang="ru-RU" sz="1400" dirty="0">
                <a:solidFill>
                  <a:schemeClr val="accent3">
                    <a:lumMod val="50000"/>
                  </a:schemeClr>
                </a:solidFill>
              </a:rPr>
              <a:t> да се </a:t>
            </a:r>
            <a:r>
              <a:rPr lang="ru-RU" sz="1400" dirty="0" err="1">
                <a:solidFill>
                  <a:schemeClr val="accent3">
                    <a:lumMod val="50000"/>
                  </a:schemeClr>
                </a:solidFill>
              </a:rPr>
              <a:t>разглеждат</a:t>
            </a:r>
            <a:r>
              <a:rPr lang="ru-RU" sz="1400" dirty="0">
                <a:solidFill>
                  <a:schemeClr val="accent3">
                    <a:lumMod val="50000"/>
                  </a:schemeClr>
                </a:solidFill>
              </a:rPr>
              <a:t> </a:t>
            </a:r>
            <a:r>
              <a:rPr lang="ru-RU" sz="1400" dirty="0" err="1" smtClean="0">
                <a:solidFill>
                  <a:schemeClr val="accent3">
                    <a:lumMod val="50000"/>
                  </a:schemeClr>
                </a:solidFill>
              </a:rPr>
              <a:t>като</a:t>
            </a:r>
            <a:r>
              <a:rPr lang="ru-RU" sz="1400" dirty="0">
                <a:solidFill>
                  <a:schemeClr val="accent3">
                    <a:lumMod val="50000"/>
                  </a:schemeClr>
                </a:solidFill>
              </a:rPr>
              <a:t> </a:t>
            </a:r>
            <a:r>
              <a:rPr lang="ru-RU" sz="1400" dirty="0" smtClean="0">
                <a:solidFill>
                  <a:schemeClr val="accent3">
                    <a:lumMod val="50000"/>
                  </a:schemeClr>
                </a:solidFill>
              </a:rPr>
              <a:t>услуги</a:t>
            </a:r>
            <a:r>
              <a:rPr lang="ru-RU" sz="1400" dirty="0">
                <a:solidFill>
                  <a:schemeClr val="accent3">
                    <a:lumMod val="50000"/>
                  </a:schemeClr>
                </a:solidFill>
              </a:rPr>
              <a:t>, от </a:t>
            </a:r>
            <a:r>
              <a:rPr lang="ru-RU" sz="1400" dirty="0" err="1">
                <a:solidFill>
                  <a:schemeClr val="accent3">
                    <a:lumMod val="50000"/>
                  </a:schemeClr>
                </a:solidFill>
              </a:rPr>
              <a:t>които</a:t>
            </a:r>
            <a:r>
              <a:rPr lang="ru-RU" sz="1400" dirty="0">
                <a:solidFill>
                  <a:schemeClr val="accent3">
                    <a:lumMod val="50000"/>
                  </a:schemeClr>
                </a:solidFill>
              </a:rPr>
              <a:t> </a:t>
            </a:r>
            <a:r>
              <a:rPr lang="ru-RU" sz="1400" dirty="0" err="1">
                <a:solidFill>
                  <a:schemeClr val="accent3">
                    <a:lumMod val="50000"/>
                  </a:schemeClr>
                </a:solidFill>
              </a:rPr>
              <a:t>хората</a:t>
            </a:r>
            <a:r>
              <a:rPr lang="ru-RU" sz="1400" dirty="0">
                <a:solidFill>
                  <a:schemeClr val="accent3">
                    <a:lumMod val="50000"/>
                  </a:schemeClr>
                </a:solidFill>
              </a:rPr>
              <a:t> се </a:t>
            </a:r>
            <a:r>
              <a:rPr lang="ru-RU" sz="1400" dirty="0" err="1">
                <a:solidFill>
                  <a:schemeClr val="accent3">
                    <a:lumMod val="50000"/>
                  </a:schemeClr>
                </a:solidFill>
              </a:rPr>
              <a:t>възползват</a:t>
            </a:r>
            <a:r>
              <a:rPr lang="ru-RU" sz="1400" dirty="0">
                <a:solidFill>
                  <a:schemeClr val="accent3">
                    <a:lumMod val="50000"/>
                  </a:schemeClr>
                </a:solidFill>
              </a:rPr>
              <a:t>. В </a:t>
            </a:r>
            <a:r>
              <a:rPr lang="ru-RU" sz="1400" dirty="0" err="1">
                <a:solidFill>
                  <a:schemeClr val="accent3">
                    <a:lumMod val="50000"/>
                  </a:schemeClr>
                </a:solidFill>
              </a:rPr>
              <a:t>тази</a:t>
            </a:r>
            <a:r>
              <a:rPr lang="ru-RU" sz="1400" dirty="0">
                <a:solidFill>
                  <a:schemeClr val="accent3">
                    <a:lumMod val="50000"/>
                  </a:schemeClr>
                </a:solidFill>
              </a:rPr>
              <a:t> </a:t>
            </a:r>
            <a:r>
              <a:rPr lang="ru-RU" sz="1400" dirty="0" err="1" smtClean="0">
                <a:solidFill>
                  <a:schemeClr val="accent3">
                    <a:lumMod val="50000"/>
                  </a:schemeClr>
                </a:solidFill>
              </a:rPr>
              <a:t>връзка</a:t>
            </a:r>
            <a:r>
              <a:rPr lang="ru-RU" sz="1400" dirty="0" smtClean="0">
                <a:solidFill>
                  <a:schemeClr val="accent3">
                    <a:lumMod val="50000"/>
                  </a:schemeClr>
                </a:solidFill>
              </a:rPr>
              <a:t> е важно </a:t>
            </a:r>
            <a:r>
              <a:rPr lang="ru-RU" sz="1400" dirty="0">
                <a:solidFill>
                  <a:schemeClr val="accent3">
                    <a:lumMod val="50000"/>
                  </a:schemeClr>
                </a:solidFill>
              </a:rPr>
              <a:t>да се </a:t>
            </a:r>
            <a:r>
              <a:rPr lang="ru-RU" sz="1400" dirty="0" err="1">
                <a:solidFill>
                  <a:schemeClr val="accent3">
                    <a:lumMod val="50000"/>
                  </a:schemeClr>
                </a:solidFill>
              </a:rPr>
              <a:t>посочи</a:t>
            </a:r>
            <a:r>
              <a:rPr lang="ru-RU" sz="1400" dirty="0">
                <a:solidFill>
                  <a:schemeClr val="accent3">
                    <a:lumMod val="50000"/>
                  </a:schemeClr>
                </a:solidFill>
              </a:rPr>
              <a:t>, че </a:t>
            </a:r>
            <a:r>
              <a:rPr lang="ru-RU" sz="1400" dirty="0" err="1">
                <a:solidFill>
                  <a:schemeClr val="accent3">
                    <a:lumMod val="50000"/>
                  </a:schemeClr>
                </a:solidFill>
              </a:rPr>
              <a:t>екологични</a:t>
            </a:r>
            <a:r>
              <a:rPr lang="ru-RU" sz="1400" dirty="0">
                <a:solidFill>
                  <a:schemeClr val="accent3">
                    <a:lumMod val="50000"/>
                  </a:schemeClr>
                </a:solidFill>
              </a:rPr>
              <a:t> услуги </a:t>
            </a:r>
            <a:r>
              <a:rPr lang="ru-RU" sz="1400" dirty="0" err="1">
                <a:solidFill>
                  <a:schemeClr val="accent3">
                    <a:lumMod val="50000"/>
                  </a:schemeClr>
                </a:solidFill>
              </a:rPr>
              <a:t>са</a:t>
            </a:r>
            <a:r>
              <a:rPr lang="ru-RU" sz="1400" dirty="0">
                <a:solidFill>
                  <a:schemeClr val="accent3">
                    <a:lumMod val="50000"/>
                  </a:schemeClr>
                </a:solidFill>
              </a:rPr>
              <a:t> </a:t>
            </a:r>
            <a:r>
              <a:rPr lang="ru-RU" sz="1400" dirty="0" smtClean="0">
                <a:solidFill>
                  <a:schemeClr val="accent3">
                    <a:lumMod val="50000"/>
                  </a:schemeClr>
                </a:solidFill>
              </a:rPr>
              <a:t>само </a:t>
            </a:r>
            <a:r>
              <a:rPr lang="ru-RU" sz="1400" dirty="0" err="1" smtClean="0">
                <a:solidFill>
                  <a:schemeClr val="accent3">
                    <a:lumMod val="50000"/>
                  </a:schemeClr>
                </a:solidFill>
              </a:rPr>
              <a:t>тези</a:t>
            </a:r>
            <a:r>
              <a:rPr lang="ru-RU" sz="1400" dirty="0" smtClean="0">
                <a:solidFill>
                  <a:schemeClr val="accent3">
                    <a:lumMod val="50000"/>
                  </a:schemeClr>
                </a:solidFill>
              </a:rPr>
              <a:t> </a:t>
            </a:r>
            <a:r>
              <a:rPr lang="ru-RU" sz="1400" dirty="0" err="1">
                <a:solidFill>
                  <a:schemeClr val="accent3">
                    <a:lumMod val="50000"/>
                  </a:schemeClr>
                </a:solidFill>
              </a:rPr>
              <a:t>процеси</a:t>
            </a:r>
            <a:r>
              <a:rPr lang="ru-RU" sz="1400" dirty="0">
                <a:solidFill>
                  <a:schemeClr val="accent3">
                    <a:lumMod val="50000"/>
                  </a:schemeClr>
                </a:solidFill>
              </a:rPr>
              <a:t>, </a:t>
            </a:r>
            <a:r>
              <a:rPr lang="ru-RU" sz="1400" dirty="0" err="1">
                <a:solidFill>
                  <a:schemeClr val="accent3">
                    <a:lumMod val="50000"/>
                  </a:schemeClr>
                </a:solidFill>
              </a:rPr>
              <a:t>които</a:t>
            </a:r>
            <a:r>
              <a:rPr lang="ru-RU" sz="1400" dirty="0">
                <a:solidFill>
                  <a:schemeClr val="accent3">
                    <a:lumMod val="50000"/>
                  </a:schemeClr>
                </a:solidFill>
              </a:rPr>
              <a:t> предоставят ползи за </a:t>
            </a:r>
            <a:r>
              <a:rPr lang="ru-RU" sz="1400" dirty="0" err="1" smtClean="0">
                <a:solidFill>
                  <a:schemeClr val="accent3">
                    <a:lumMod val="50000"/>
                  </a:schemeClr>
                </a:solidFill>
              </a:rPr>
              <a:t>хората</a:t>
            </a:r>
            <a:r>
              <a:rPr lang="ru-RU" sz="1400" dirty="0">
                <a:solidFill>
                  <a:schemeClr val="accent3">
                    <a:lumMod val="50000"/>
                  </a:schemeClr>
                </a:solidFill>
              </a:rPr>
              <a:t> </a:t>
            </a:r>
            <a:r>
              <a:rPr lang="ru-RU" sz="1400" dirty="0" smtClean="0">
                <a:solidFill>
                  <a:schemeClr val="accent3">
                    <a:lumMod val="50000"/>
                  </a:schemeClr>
                </a:solidFill>
              </a:rPr>
              <a:t>под </a:t>
            </a:r>
            <a:r>
              <a:rPr lang="ru-RU" sz="1400" dirty="0" err="1">
                <a:solidFill>
                  <a:schemeClr val="accent3">
                    <a:lumMod val="50000"/>
                  </a:schemeClr>
                </a:solidFill>
              </a:rPr>
              <a:t>една</a:t>
            </a:r>
            <a:r>
              <a:rPr lang="ru-RU" sz="1400" dirty="0">
                <a:solidFill>
                  <a:schemeClr val="accent3">
                    <a:lumMod val="50000"/>
                  </a:schemeClr>
                </a:solidFill>
              </a:rPr>
              <a:t> или друга форма.</a:t>
            </a:r>
            <a:endParaRPr lang="bg-BG" sz="1400" dirty="0">
              <a:solidFill>
                <a:schemeClr val="accent3">
                  <a:lumMod val="50000"/>
                </a:schemeClr>
              </a:solidFill>
            </a:endParaRPr>
          </a:p>
        </p:txBody>
      </p:sp>
      <p:pic>
        <p:nvPicPr>
          <p:cNvPr id="4" name="Картина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5052" y="3136241"/>
            <a:ext cx="2870865" cy="1614129"/>
          </a:xfrm>
          <a:prstGeom prst="rect">
            <a:avLst/>
          </a:prstGeom>
        </p:spPr>
      </p:pic>
      <p:pic>
        <p:nvPicPr>
          <p:cNvPr id="5" name="Картина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215" y="3136241"/>
            <a:ext cx="2870866" cy="1614129"/>
          </a:xfrm>
          <a:prstGeom prst="rect">
            <a:avLst/>
          </a:prstGeom>
        </p:spPr>
      </p:pic>
      <p:sp>
        <p:nvSpPr>
          <p:cNvPr id="6" name="Текстово поле 5"/>
          <p:cNvSpPr txBox="1"/>
          <p:nvPr/>
        </p:nvSpPr>
        <p:spPr>
          <a:xfrm>
            <a:off x="4773336" y="7938"/>
            <a:ext cx="2306972" cy="461665"/>
          </a:xfrm>
          <a:prstGeom prst="rect">
            <a:avLst/>
          </a:prstGeom>
          <a:noFill/>
        </p:spPr>
        <p:txBody>
          <a:bodyPr wrap="square" rtlCol="0">
            <a:spAutoFit/>
          </a:bodyPr>
          <a:lstStyle/>
          <a:p>
            <a:r>
              <a:rPr lang="bg-BG" sz="2400">
                <a:solidFill>
                  <a:schemeClr val="accent1"/>
                </a:solidFill>
              </a:rPr>
              <a:t>Натура 2000</a:t>
            </a:r>
            <a:endParaRPr lang="bg-BG" sz="2400" dirty="0"/>
          </a:p>
        </p:txBody>
      </p:sp>
    </p:spTree>
    <p:extLst>
      <p:ext uri="{BB962C8B-B14F-4D97-AF65-F5344CB8AC3E}">
        <p14:creationId xmlns:p14="http://schemas.microsoft.com/office/powerpoint/2010/main" val="9162968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лавие 1"/>
          <p:cNvSpPr>
            <a:spLocks noGrp="1"/>
          </p:cNvSpPr>
          <p:nvPr>
            <p:ph type="ctrTitle"/>
          </p:nvPr>
        </p:nvSpPr>
        <p:spPr>
          <a:xfrm>
            <a:off x="566219" y="2189526"/>
            <a:ext cx="7604650" cy="2390863"/>
          </a:xfrm>
        </p:spPr>
        <p:txBody>
          <a:bodyPr/>
          <a:lstStyle/>
          <a:p>
            <a:pPr algn="l"/>
            <a:r>
              <a:rPr lang="ru-RU" sz="1200" dirty="0" err="1">
                <a:solidFill>
                  <a:schemeClr val="accent3">
                    <a:lumMod val="50000"/>
                  </a:schemeClr>
                </a:solidFill>
              </a:rPr>
              <a:t>Различните</a:t>
            </a:r>
            <a:r>
              <a:rPr lang="ru-RU" sz="1200" dirty="0">
                <a:solidFill>
                  <a:schemeClr val="accent3">
                    <a:lumMod val="50000"/>
                  </a:schemeClr>
                </a:solidFill>
              </a:rPr>
              <a:t> </a:t>
            </a:r>
            <a:r>
              <a:rPr lang="ru-RU" sz="1200" dirty="0" err="1">
                <a:solidFill>
                  <a:schemeClr val="accent3">
                    <a:lumMod val="50000"/>
                  </a:schemeClr>
                </a:solidFill>
              </a:rPr>
              <a:t>екосистеми</a:t>
            </a:r>
            <a:r>
              <a:rPr lang="ru-RU" sz="1200" dirty="0">
                <a:solidFill>
                  <a:schemeClr val="accent3">
                    <a:lumMod val="50000"/>
                  </a:schemeClr>
                </a:solidFill>
              </a:rPr>
              <a:t> </a:t>
            </a:r>
            <a:r>
              <a:rPr lang="ru-RU" sz="1200" dirty="0" err="1">
                <a:solidFill>
                  <a:schemeClr val="accent3">
                    <a:lumMod val="50000"/>
                  </a:schemeClr>
                </a:solidFill>
              </a:rPr>
              <a:t>могат</a:t>
            </a:r>
            <a:r>
              <a:rPr lang="ru-RU" sz="1200" dirty="0">
                <a:solidFill>
                  <a:schemeClr val="accent3">
                    <a:lumMod val="50000"/>
                  </a:schemeClr>
                </a:solidFill>
              </a:rPr>
              <a:t> да </a:t>
            </a:r>
            <a:r>
              <a:rPr lang="ru-RU" sz="1200" dirty="0" smtClean="0">
                <a:solidFill>
                  <a:schemeClr val="accent3">
                    <a:lumMod val="50000"/>
                  </a:schemeClr>
                </a:solidFill>
              </a:rPr>
              <a:t>предоставят </a:t>
            </a:r>
            <a:r>
              <a:rPr lang="ru-RU" sz="1200" dirty="0" err="1" smtClean="0">
                <a:solidFill>
                  <a:schemeClr val="accent3">
                    <a:lumMod val="50000"/>
                  </a:schemeClr>
                </a:solidFill>
              </a:rPr>
              <a:t>различни</a:t>
            </a:r>
            <a:r>
              <a:rPr lang="ru-RU" sz="1200" dirty="0" smtClean="0">
                <a:solidFill>
                  <a:schemeClr val="accent3">
                    <a:lumMod val="50000"/>
                  </a:schemeClr>
                </a:solidFill>
              </a:rPr>
              <a:t> </a:t>
            </a:r>
            <a:r>
              <a:rPr lang="ru-RU" sz="1200" dirty="0" err="1">
                <a:solidFill>
                  <a:schemeClr val="accent3">
                    <a:lumMod val="50000"/>
                  </a:schemeClr>
                </a:solidFill>
              </a:rPr>
              <a:t>екосистемни</a:t>
            </a:r>
            <a:r>
              <a:rPr lang="ru-RU" sz="1200" dirty="0">
                <a:solidFill>
                  <a:schemeClr val="accent3">
                    <a:lumMod val="50000"/>
                  </a:schemeClr>
                </a:solidFill>
              </a:rPr>
              <a:t> услуги, </a:t>
            </a:r>
            <a:r>
              <a:rPr lang="ru-RU" sz="1200" dirty="0" err="1">
                <a:solidFill>
                  <a:schemeClr val="accent3">
                    <a:lumMod val="50000"/>
                  </a:schemeClr>
                </a:solidFill>
              </a:rPr>
              <a:t>според</a:t>
            </a:r>
            <a:r>
              <a:rPr lang="ru-RU" sz="1200" dirty="0">
                <a:solidFill>
                  <a:schemeClr val="accent3">
                    <a:lumMod val="50000"/>
                  </a:schemeClr>
                </a:solidFill>
              </a:rPr>
              <a:t> </a:t>
            </a:r>
            <a:r>
              <a:rPr lang="ru-RU" sz="1200" dirty="0" err="1">
                <a:solidFill>
                  <a:schemeClr val="accent3">
                    <a:lumMod val="50000"/>
                  </a:schemeClr>
                </a:solidFill>
              </a:rPr>
              <a:t>своите</a:t>
            </a:r>
            <a:r>
              <a:rPr lang="ru-RU" sz="1200" dirty="0">
                <a:solidFill>
                  <a:schemeClr val="accent3">
                    <a:lumMod val="50000"/>
                  </a:schemeClr>
                </a:solidFill>
              </a:rPr>
              <a:t> </a:t>
            </a:r>
            <a:r>
              <a:rPr lang="ru-RU" sz="1200" dirty="0" smtClean="0">
                <a:solidFill>
                  <a:schemeClr val="accent3">
                    <a:lumMod val="50000"/>
                  </a:schemeClr>
                </a:solidFill>
              </a:rPr>
              <a:t>характеристики </a:t>
            </a:r>
            <a:r>
              <a:rPr lang="ru-RU" sz="1200" dirty="0">
                <a:solidFill>
                  <a:schemeClr val="accent3">
                    <a:lumMod val="50000"/>
                  </a:schemeClr>
                </a:solidFill>
              </a:rPr>
              <a:t>и </a:t>
            </a:r>
            <a:r>
              <a:rPr lang="ru-RU" sz="1200" dirty="0" err="1">
                <a:solidFill>
                  <a:schemeClr val="accent3">
                    <a:lumMod val="50000"/>
                  </a:schemeClr>
                </a:solidFill>
              </a:rPr>
              <a:t>настоящо</a:t>
            </a:r>
            <a:r>
              <a:rPr lang="ru-RU" sz="1200" dirty="0">
                <a:solidFill>
                  <a:schemeClr val="accent3">
                    <a:lumMod val="50000"/>
                  </a:schemeClr>
                </a:solidFill>
              </a:rPr>
              <a:t> </a:t>
            </a:r>
            <a:r>
              <a:rPr lang="ru-RU" sz="1200" dirty="0" err="1" smtClean="0">
                <a:solidFill>
                  <a:schemeClr val="accent3">
                    <a:lumMod val="50000"/>
                  </a:schemeClr>
                </a:solidFill>
              </a:rPr>
              <a:t>състояние</a:t>
            </a:r>
            <a:r>
              <a:rPr lang="ru-RU" sz="1200" dirty="0" smtClean="0">
                <a:solidFill>
                  <a:schemeClr val="accent3">
                    <a:lumMod val="50000"/>
                  </a:schemeClr>
                </a:solidFill>
              </a:rPr>
              <a:t>.  </a:t>
            </a:r>
            <a:r>
              <a:rPr lang="ru-RU" sz="1200" dirty="0" err="1" smtClean="0">
                <a:solidFill>
                  <a:schemeClr val="accent3">
                    <a:lumMod val="50000"/>
                  </a:schemeClr>
                </a:solidFill>
              </a:rPr>
              <a:t>Ако</a:t>
            </a:r>
            <a:r>
              <a:rPr lang="ru-RU" sz="1200" dirty="0" smtClean="0">
                <a:solidFill>
                  <a:schemeClr val="accent3">
                    <a:lumMod val="50000"/>
                  </a:schemeClr>
                </a:solidFill>
              </a:rPr>
              <a:t> </a:t>
            </a:r>
            <a:r>
              <a:rPr lang="ru-RU" sz="1200" dirty="0" err="1">
                <a:solidFill>
                  <a:schemeClr val="accent3">
                    <a:lumMod val="50000"/>
                  </a:schemeClr>
                </a:solidFill>
              </a:rPr>
              <a:t>естествените</a:t>
            </a:r>
            <a:r>
              <a:rPr lang="ru-RU" sz="1200" dirty="0">
                <a:solidFill>
                  <a:schemeClr val="accent3">
                    <a:lumMod val="50000"/>
                  </a:schemeClr>
                </a:solidFill>
              </a:rPr>
              <a:t> </a:t>
            </a:r>
            <a:r>
              <a:rPr lang="ru-RU" sz="1200" dirty="0" err="1">
                <a:solidFill>
                  <a:schemeClr val="accent3">
                    <a:lumMod val="50000"/>
                  </a:schemeClr>
                </a:solidFill>
              </a:rPr>
              <a:t>екосистеми</a:t>
            </a:r>
            <a:r>
              <a:rPr lang="ru-RU" sz="1200" dirty="0">
                <a:solidFill>
                  <a:schemeClr val="accent3">
                    <a:lumMod val="50000"/>
                  </a:schemeClr>
                </a:solidFill>
              </a:rPr>
              <a:t> не се </a:t>
            </a:r>
            <a:r>
              <a:rPr lang="ru-RU" sz="1200" dirty="0" err="1" smtClean="0">
                <a:solidFill>
                  <a:schemeClr val="accent3">
                    <a:lumMod val="50000"/>
                  </a:schemeClr>
                </a:solidFill>
              </a:rPr>
              <a:t>опазват</a:t>
            </a:r>
            <a:r>
              <a:rPr lang="ru-RU" sz="1200" dirty="0" smtClean="0">
                <a:solidFill>
                  <a:schemeClr val="accent3">
                    <a:lumMod val="50000"/>
                  </a:schemeClr>
                </a:solidFill>
              </a:rPr>
              <a:t>, </a:t>
            </a:r>
            <a:r>
              <a:rPr lang="ru-RU" sz="1200" dirty="0" err="1" smtClean="0">
                <a:solidFill>
                  <a:schemeClr val="accent3">
                    <a:lumMod val="50000"/>
                  </a:schemeClr>
                </a:solidFill>
              </a:rPr>
              <a:t>благата</a:t>
            </a:r>
            <a:r>
              <a:rPr lang="ru-RU" sz="1200" dirty="0" smtClean="0">
                <a:solidFill>
                  <a:schemeClr val="accent3">
                    <a:lumMod val="50000"/>
                  </a:schemeClr>
                </a:solidFill>
              </a:rPr>
              <a:t> и </a:t>
            </a:r>
            <a:r>
              <a:rPr lang="ru-RU" sz="1200" dirty="0" err="1" smtClean="0">
                <a:solidFill>
                  <a:schemeClr val="accent3">
                    <a:lumMod val="50000"/>
                  </a:schemeClr>
                </a:solidFill>
              </a:rPr>
              <a:t>услугите</a:t>
            </a:r>
            <a:r>
              <a:rPr lang="ru-RU" sz="1200" dirty="0">
                <a:solidFill>
                  <a:schemeClr val="accent3">
                    <a:lumMod val="50000"/>
                  </a:schemeClr>
                </a:solidFill>
              </a:rPr>
              <a:t>, </a:t>
            </a:r>
            <a:r>
              <a:rPr lang="ru-RU" sz="1200" dirty="0" err="1">
                <a:solidFill>
                  <a:schemeClr val="accent3">
                    <a:lumMod val="50000"/>
                  </a:schemeClr>
                </a:solidFill>
              </a:rPr>
              <a:t>които</a:t>
            </a:r>
            <a:r>
              <a:rPr lang="ru-RU" sz="1200" dirty="0">
                <a:solidFill>
                  <a:schemeClr val="accent3">
                    <a:lumMod val="50000"/>
                  </a:schemeClr>
                </a:solidFill>
              </a:rPr>
              <a:t> предоставят, </a:t>
            </a:r>
            <a:r>
              <a:rPr lang="ru-RU" sz="1200" dirty="0" err="1">
                <a:solidFill>
                  <a:schemeClr val="accent3">
                    <a:lumMod val="50000"/>
                  </a:schemeClr>
                </a:solidFill>
              </a:rPr>
              <a:t>ще</a:t>
            </a:r>
            <a:r>
              <a:rPr lang="ru-RU" sz="1200" dirty="0">
                <a:solidFill>
                  <a:schemeClr val="accent3">
                    <a:lumMod val="50000"/>
                  </a:schemeClr>
                </a:solidFill>
              </a:rPr>
              <a:t> </a:t>
            </a:r>
            <a:r>
              <a:rPr lang="ru-RU" sz="1200" dirty="0" err="1" smtClean="0">
                <a:solidFill>
                  <a:schemeClr val="accent3">
                    <a:lumMod val="50000"/>
                  </a:schemeClr>
                </a:solidFill>
              </a:rPr>
              <a:t>стават</a:t>
            </a:r>
            <a:r>
              <a:rPr lang="ru-RU" sz="1200" dirty="0">
                <a:solidFill>
                  <a:schemeClr val="accent3">
                    <a:lumMod val="50000"/>
                  </a:schemeClr>
                </a:solidFill>
              </a:rPr>
              <a:t> </a:t>
            </a:r>
            <a:r>
              <a:rPr lang="ru-RU" sz="1200" dirty="0" smtClean="0">
                <a:solidFill>
                  <a:schemeClr val="accent3">
                    <a:lumMod val="50000"/>
                  </a:schemeClr>
                </a:solidFill>
              </a:rPr>
              <a:t>все </a:t>
            </a:r>
            <a:r>
              <a:rPr lang="ru-RU" sz="1200" dirty="0" err="1">
                <a:solidFill>
                  <a:schemeClr val="accent3">
                    <a:lumMod val="50000"/>
                  </a:schemeClr>
                </a:solidFill>
              </a:rPr>
              <a:t>по-редки</a:t>
            </a:r>
            <a:r>
              <a:rPr lang="ru-RU" sz="1200" dirty="0">
                <a:solidFill>
                  <a:schemeClr val="accent3">
                    <a:lumMod val="50000"/>
                  </a:schemeClr>
                </a:solidFill>
              </a:rPr>
              <a:t> и </a:t>
            </a:r>
            <a:r>
              <a:rPr lang="ru-RU" sz="1200" dirty="0" err="1" smtClean="0">
                <a:solidFill>
                  <a:schemeClr val="accent3">
                    <a:lumMod val="50000"/>
                  </a:schemeClr>
                </a:solidFill>
              </a:rPr>
              <a:t>търсени</a:t>
            </a:r>
            <a:r>
              <a:rPr lang="ru-RU" sz="1200" dirty="0" smtClean="0">
                <a:solidFill>
                  <a:schemeClr val="accent3">
                    <a:lumMod val="50000"/>
                  </a:schemeClr>
                </a:solidFill>
              </a:rPr>
              <a:t>. </a:t>
            </a:r>
            <a:br>
              <a:rPr lang="ru-RU" sz="1200" dirty="0" smtClean="0">
                <a:solidFill>
                  <a:schemeClr val="accent3">
                    <a:lumMod val="50000"/>
                  </a:schemeClr>
                </a:solidFill>
              </a:rPr>
            </a:br>
            <a:r>
              <a:rPr lang="ru-RU" sz="1200" dirty="0" smtClean="0">
                <a:solidFill>
                  <a:schemeClr val="accent3">
                    <a:lumMod val="50000"/>
                  </a:schemeClr>
                </a:solidFill>
              </a:rPr>
              <a:t>Кои </a:t>
            </a:r>
            <a:r>
              <a:rPr lang="ru-RU" sz="1200" dirty="0" err="1">
                <a:solidFill>
                  <a:schemeClr val="accent3">
                    <a:lumMod val="50000"/>
                  </a:schemeClr>
                </a:solidFill>
              </a:rPr>
              <a:t>са</a:t>
            </a:r>
            <a:r>
              <a:rPr lang="ru-RU" sz="1200" dirty="0">
                <a:solidFill>
                  <a:schemeClr val="accent3">
                    <a:lumMod val="50000"/>
                  </a:schemeClr>
                </a:solidFill>
              </a:rPr>
              <a:t> </a:t>
            </a:r>
            <a:r>
              <a:rPr lang="ru-RU" sz="1200" dirty="0" err="1">
                <a:solidFill>
                  <a:schemeClr val="accent3">
                    <a:lumMod val="50000"/>
                  </a:schemeClr>
                </a:solidFill>
              </a:rPr>
              <a:t>основните</a:t>
            </a:r>
            <a:r>
              <a:rPr lang="ru-RU" sz="1200" dirty="0">
                <a:solidFill>
                  <a:schemeClr val="accent3">
                    <a:lumMod val="50000"/>
                  </a:schemeClr>
                </a:solidFill>
              </a:rPr>
              <a:t> </a:t>
            </a:r>
            <a:r>
              <a:rPr lang="ru-RU" sz="1200" dirty="0" err="1">
                <a:solidFill>
                  <a:schemeClr val="accent3">
                    <a:lumMod val="50000"/>
                  </a:schemeClr>
                </a:solidFill>
              </a:rPr>
              <a:t>заплахи</a:t>
            </a:r>
            <a:r>
              <a:rPr lang="ru-RU" sz="1200" dirty="0">
                <a:solidFill>
                  <a:schemeClr val="accent3">
                    <a:lumMod val="50000"/>
                  </a:schemeClr>
                </a:solidFill>
              </a:rPr>
              <a:t> </a:t>
            </a:r>
            <a:r>
              <a:rPr lang="ru-RU" sz="1200" dirty="0" smtClean="0">
                <a:solidFill>
                  <a:schemeClr val="accent3">
                    <a:lumMod val="50000"/>
                  </a:schemeClr>
                </a:solidFill>
              </a:rPr>
              <a:t>за </a:t>
            </a:r>
            <a:r>
              <a:rPr lang="ru-RU" sz="1200" dirty="0" err="1" smtClean="0">
                <a:solidFill>
                  <a:schemeClr val="accent3">
                    <a:lumMod val="50000"/>
                  </a:schemeClr>
                </a:solidFill>
              </a:rPr>
              <a:t>екосистемите</a:t>
            </a:r>
            <a:r>
              <a:rPr lang="ru-RU" sz="1200" dirty="0">
                <a:solidFill>
                  <a:schemeClr val="accent3">
                    <a:lumMod val="50000"/>
                  </a:schemeClr>
                </a:solidFill>
              </a:rPr>
              <a:t> </a:t>
            </a:r>
            <a:r>
              <a:rPr lang="ru-RU" sz="1200" dirty="0" smtClean="0">
                <a:solidFill>
                  <a:schemeClr val="accent3">
                    <a:lumMod val="50000"/>
                  </a:schemeClr>
                </a:solidFill>
              </a:rPr>
              <a:t>и </a:t>
            </a:r>
            <a:r>
              <a:rPr lang="ru-RU" sz="1200" dirty="0" err="1">
                <a:solidFill>
                  <a:schemeClr val="accent3">
                    <a:lumMod val="50000"/>
                  </a:schemeClr>
                </a:solidFill>
              </a:rPr>
              <a:t>екосистемните</a:t>
            </a:r>
            <a:r>
              <a:rPr lang="ru-RU" sz="1200" dirty="0">
                <a:solidFill>
                  <a:schemeClr val="accent3">
                    <a:lumMod val="50000"/>
                  </a:schemeClr>
                </a:solidFill>
              </a:rPr>
              <a:t> </a:t>
            </a:r>
            <a:r>
              <a:rPr lang="ru-RU" sz="1200" dirty="0" smtClean="0">
                <a:solidFill>
                  <a:schemeClr val="accent3">
                    <a:lumMod val="50000"/>
                  </a:schemeClr>
                </a:solidFill>
              </a:rPr>
              <a:t>услуги? </a:t>
            </a:r>
            <a:br>
              <a:rPr lang="ru-RU" sz="1200" dirty="0" smtClean="0">
                <a:solidFill>
                  <a:schemeClr val="accent3">
                    <a:lumMod val="50000"/>
                  </a:schemeClr>
                </a:solidFill>
              </a:rPr>
            </a:br>
            <a:r>
              <a:rPr lang="ru-RU" sz="1200" dirty="0" err="1" smtClean="0">
                <a:solidFill>
                  <a:schemeClr val="accent3">
                    <a:lumMod val="50000"/>
                  </a:schemeClr>
                </a:solidFill>
              </a:rPr>
              <a:t>Биологичното</a:t>
            </a:r>
            <a:r>
              <a:rPr lang="ru-RU" sz="1200" dirty="0" smtClean="0">
                <a:solidFill>
                  <a:schemeClr val="accent3">
                    <a:lumMod val="50000"/>
                  </a:schemeClr>
                </a:solidFill>
              </a:rPr>
              <a:t> </a:t>
            </a:r>
            <a:r>
              <a:rPr lang="ru-RU" sz="1200" dirty="0">
                <a:solidFill>
                  <a:schemeClr val="accent3">
                    <a:lumMod val="50000"/>
                  </a:schemeClr>
                </a:solidFill>
              </a:rPr>
              <a:t>разнообразие, </a:t>
            </a:r>
            <a:r>
              <a:rPr lang="ru-RU" sz="1200" dirty="0" err="1">
                <a:solidFill>
                  <a:schemeClr val="accent3">
                    <a:lumMod val="50000"/>
                  </a:schemeClr>
                </a:solidFill>
              </a:rPr>
              <a:t>което</a:t>
            </a:r>
            <a:r>
              <a:rPr lang="ru-RU" sz="1200" dirty="0">
                <a:solidFill>
                  <a:schemeClr val="accent3">
                    <a:lumMod val="50000"/>
                  </a:schemeClr>
                </a:solidFill>
              </a:rPr>
              <a:t> е </a:t>
            </a:r>
            <a:r>
              <a:rPr lang="ru-RU" sz="1200" dirty="0" err="1" smtClean="0">
                <a:solidFill>
                  <a:schemeClr val="accent3">
                    <a:lumMod val="50000"/>
                  </a:schemeClr>
                </a:solidFill>
              </a:rPr>
              <a:t>съществено</a:t>
            </a:r>
            <a:r>
              <a:rPr lang="ru-RU" sz="1200" dirty="0" smtClean="0">
                <a:solidFill>
                  <a:schemeClr val="accent3">
                    <a:lumMod val="50000"/>
                  </a:schemeClr>
                </a:solidFill>
              </a:rPr>
              <a:t> за </a:t>
            </a:r>
            <a:r>
              <a:rPr lang="ru-RU" sz="1200" dirty="0" err="1" smtClean="0">
                <a:solidFill>
                  <a:schemeClr val="accent3">
                    <a:lumMod val="50000"/>
                  </a:schemeClr>
                </a:solidFill>
              </a:rPr>
              <a:t>оцеляването</a:t>
            </a:r>
            <a:r>
              <a:rPr lang="ru-RU" sz="1200" dirty="0" smtClean="0">
                <a:solidFill>
                  <a:schemeClr val="accent3">
                    <a:lumMod val="50000"/>
                  </a:schemeClr>
                </a:solidFill>
              </a:rPr>
              <a:t> </a:t>
            </a:r>
            <a:r>
              <a:rPr lang="ru-RU" sz="1200" dirty="0">
                <a:solidFill>
                  <a:schemeClr val="accent3">
                    <a:lumMod val="50000"/>
                  </a:schemeClr>
                </a:solidFill>
              </a:rPr>
              <a:t>на </a:t>
            </a:r>
            <a:r>
              <a:rPr lang="ru-RU" sz="1200" dirty="0" err="1">
                <a:solidFill>
                  <a:schemeClr val="accent3">
                    <a:lumMod val="50000"/>
                  </a:schemeClr>
                </a:solidFill>
              </a:rPr>
              <a:t>екосистемите</a:t>
            </a:r>
            <a:r>
              <a:rPr lang="ru-RU" sz="1200" dirty="0">
                <a:solidFill>
                  <a:schemeClr val="accent3">
                    <a:lumMod val="50000"/>
                  </a:schemeClr>
                </a:solidFill>
              </a:rPr>
              <a:t>, е </a:t>
            </a:r>
            <a:r>
              <a:rPr lang="ru-RU" sz="1200" dirty="0" smtClean="0">
                <a:solidFill>
                  <a:schemeClr val="accent3">
                    <a:lumMod val="50000"/>
                  </a:schemeClr>
                </a:solidFill>
              </a:rPr>
              <a:t>подложено на </a:t>
            </a:r>
            <a:r>
              <a:rPr lang="ru-RU" sz="1200" dirty="0">
                <a:solidFill>
                  <a:schemeClr val="accent3">
                    <a:lumMod val="50000"/>
                  </a:schemeClr>
                </a:solidFill>
              </a:rPr>
              <a:t>натиск, а </a:t>
            </a:r>
            <a:r>
              <a:rPr lang="ru-RU" sz="1200" dirty="0" err="1">
                <a:solidFill>
                  <a:schemeClr val="accent3">
                    <a:lumMod val="50000"/>
                  </a:schemeClr>
                </a:solidFill>
              </a:rPr>
              <a:t>голяма</a:t>
            </a:r>
            <a:r>
              <a:rPr lang="ru-RU" sz="1200" dirty="0">
                <a:solidFill>
                  <a:schemeClr val="accent3">
                    <a:lumMod val="50000"/>
                  </a:schemeClr>
                </a:solidFill>
              </a:rPr>
              <a:t> част от него вече е </a:t>
            </a:r>
            <a:r>
              <a:rPr lang="ru-RU" sz="1200" dirty="0" err="1" smtClean="0">
                <a:solidFill>
                  <a:schemeClr val="accent3">
                    <a:lumMod val="50000"/>
                  </a:schemeClr>
                </a:solidFill>
              </a:rPr>
              <a:t>изчезнала</a:t>
            </a:r>
            <a:r>
              <a:rPr lang="ru-RU" sz="1200" dirty="0" smtClean="0">
                <a:solidFill>
                  <a:schemeClr val="accent3">
                    <a:lumMod val="50000"/>
                  </a:schemeClr>
                </a:solidFill>
              </a:rPr>
              <a:t>. </a:t>
            </a:r>
            <a:r>
              <a:rPr lang="ru-RU" sz="1200" dirty="0" err="1" smtClean="0">
                <a:solidFill>
                  <a:schemeClr val="accent3">
                    <a:lumMod val="50000"/>
                  </a:schemeClr>
                </a:solidFill>
              </a:rPr>
              <a:t>Промените</a:t>
            </a:r>
            <a:r>
              <a:rPr lang="ru-RU" sz="1200" dirty="0" smtClean="0">
                <a:solidFill>
                  <a:schemeClr val="accent3">
                    <a:lumMod val="50000"/>
                  </a:schemeClr>
                </a:solidFill>
              </a:rPr>
              <a:t> </a:t>
            </a:r>
            <a:r>
              <a:rPr lang="ru-RU" sz="1200" dirty="0">
                <a:solidFill>
                  <a:schemeClr val="accent3">
                    <a:lumMod val="50000"/>
                  </a:schemeClr>
                </a:solidFill>
              </a:rPr>
              <a:t>в </a:t>
            </a:r>
            <a:r>
              <a:rPr lang="ru-RU" sz="1200" dirty="0" err="1">
                <a:solidFill>
                  <a:schemeClr val="accent3">
                    <a:lumMod val="50000"/>
                  </a:schemeClr>
                </a:solidFill>
              </a:rPr>
              <a:t>използването</a:t>
            </a:r>
            <a:r>
              <a:rPr lang="ru-RU" sz="1200" dirty="0">
                <a:solidFill>
                  <a:schemeClr val="accent3">
                    <a:lumMod val="50000"/>
                  </a:schemeClr>
                </a:solidFill>
              </a:rPr>
              <a:t> на </a:t>
            </a:r>
            <a:r>
              <a:rPr lang="ru-RU" sz="1200" dirty="0" err="1">
                <a:solidFill>
                  <a:schemeClr val="accent3">
                    <a:lumMod val="50000"/>
                  </a:schemeClr>
                </a:solidFill>
              </a:rPr>
              <a:t>земята</a:t>
            </a:r>
            <a:r>
              <a:rPr lang="ru-RU" sz="1200" dirty="0">
                <a:solidFill>
                  <a:schemeClr val="accent3">
                    <a:lumMod val="50000"/>
                  </a:schemeClr>
                </a:solidFill>
              </a:rPr>
              <a:t>, </a:t>
            </a:r>
            <a:r>
              <a:rPr lang="ru-RU" sz="1200" dirty="0" err="1" smtClean="0">
                <a:solidFill>
                  <a:schemeClr val="accent3">
                    <a:lumMod val="50000"/>
                  </a:schemeClr>
                </a:solidFill>
              </a:rPr>
              <a:t>включително</a:t>
            </a:r>
            <a:r>
              <a:rPr lang="ru-RU" sz="1200" dirty="0">
                <a:solidFill>
                  <a:schemeClr val="accent3">
                    <a:lumMod val="50000"/>
                  </a:schemeClr>
                </a:solidFill>
              </a:rPr>
              <a:t> </a:t>
            </a:r>
            <a:r>
              <a:rPr lang="ru-RU" sz="1200" dirty="0" err="1" smtClean="0">
                <a:solidFill>
                  <a:schemeClr val="accent3">
                    <a:lumMod val="50000"/>
                  </a:schemeClr>
                </a:solidFill>
              </a:rPr>
              <a:t>земеделската</a:t>
            </a:r>
            <a:r>
              <a:rPr lang="ru-RU" sz="1200" dirty="0" smtClean="0">
                <a:solidFill>
                  <a:schemeClr val="accent3">
                    <a:lumMod val="50000"/>
                  </a:schemeClr>
                </a:solidFill>
              </a:rPr>
              <a:t> </a:t>
            </a:r>
            <a:r>
              <a:rPr lang="ru-RU" sz="1200" dirty="0" err="1">
                <a:solidFill>
                  <a:schemeClr val="accent3">
                    <a:lumMod val="50000"/>
                  </a:schemeClr>
                </a:solidFill>
              </a:rPr>
              <a:t>интензификация</a:t>
            </a:r>
            <a:r>
              <a:rPr lang="ru-RU" sz="1200" dirty="0">
                <a:solidFill>
                  <a:schemeClr val="accent3">
                    <a:lumMod val="50000"/>
                  </a:schemeClr>
                </a:solidFill>
              </a:rPr>
              <a:t> и урбанизация, </a:t>
            </a:r>
            <a:r>
              <a:rPr lang="ru-RU" sz="1200" dirty="0" err="1" smtClean="0">
                <a:solidFill>
                  <a:schemeClr val="accent3">
                    <a:lumMod val="50000"/>
                  </a:schemeClr>
                </a:solidFill>
              </a:rPr>
              <a:t>прекомерното</a:t>
            </a:r>
            <a:r>
              <a:rPr lang="ru-RU" sz="1200" dirty="0" smtClean="0">
                <a:solidFill>
                  <a:schemeClr val="accent3">
                    <a:lumMod val="50000"/>
                  </a:schemeClr>
                </a:solidFill>
              </a:rPr>
              <a:t> </a:t>
            </a:r>
            <a:r>
              <a:rPr lang="ru-RU" sz="1200" dirty="0" err="1">
                <a:solidFill>
                  <a:schemeClr val="accent3">
                    <a:lumMod val="50000"/>
                  </a:schemeClr>
                </a:solidFill>
              </a:rPr>
              <a:t>използване</a:t>
            </a:r>
            <a:r>
              <a:rPr lang="ru-RU" sz="1200" dirty="0">
                <a:solidFill>
                  <a:schemeClr val="accent3">
                    <a:lumMod val="50000"/>
                  </a:schemeClr>
                </a:solidFill>
              </a:rPr>
              <a:t>, </a:t>
            </a:r>
            <a:r>
              <a:rPr lang="ru-RU" sz="1200" dirty="0" err="1">
                <a:solidFill>
                  <a:schemeClr val="accent3">
                    <a:lumMod val="50000"/>
                  </a:schemeClr>
                </a:solidFill>
              </a:rPr>
              <a:t>замърсяването</a:t>
            </a:r>
            <a:r>
              <a:rPr lang="ru-RU" sz="1200" dirty="0">
                <a:solidFill>
                  <a:schemeClr val="accent3">
                    <a:lumMod val="50000"/>
                  </a:schemeClr>
                </a:solidFill>
              </a:rPr>
              <a:t>, </a:t>
            </a:r>
            <a:r>
              <a:rPr lang="ru-RU" sz="1200" dirty="0" err="1" smtClean="0">
                <a:solidFill>
                  <a:schemeClr val="accent3">
                    <a:lumMod val="50000"/>
                  </a:schemeClr>
                </a:solidFill>
              </a:rPr>
              <a:t>изменението</a:t>
            </a:r>
            <a:r>
              <a:rPr lang="ru-RU" sz="1200" dirty="0">
                <a:solidFill>
                  <a:schemeClr val="accent3">
                    <a:lumMod val="50000"/>
                  </a:schemeClr>
                </a:solidFill>
              </a:rPr>
              <a:t> </a:t>
            </a:r>
            <a:r>
              <a:rPr lang="ru-RU" sz="1200" dirty="0" smtClean="0">
                <a:solidFill>
                  <a:schemeClr val="accent3">
                    <a:lumMod val="50000"/>
                  </a:schemeClr>
                </a:solidFill>
              </a:rPr>
              <a:t>на </a:t>
            </a:r>
            <a:r>
              <a:rPr lang="ru-RU" sz="1200" dirty="0">
                <a:solidFill>
                  <a:schemeClr val="accent3">
                    <a:lumMod val="50000"/>
                  </a:schemeClr>
                </a:solidFill>
              </a:rPr>
              <a:t>климата </a:t>
            </a:r>
            <a:r>
              <a:rPr lang="ru-RU" sz="1200" dirty="0" smtClean="0">
                <a:solidFill>
                  <a:schemeClr val="accent3">
                    <a:lumMod val="50000"/>
                  </a:schemeClr>
                </a:solidFill>
              </a:rPr>
              <a:t>и </a:t>
            </a:r>
            <a:r>
              <a:rPr lang="ru-RU" sz="1200" dirty="0" err="1" smtClean="0">
                <a:solidFill>
                  <a:schemeClr val="accent3">
                    <a:lumMod val="50000"/>
                  </a:schemeClr>
                </a:solidFill>
              </a:rPr>
              <a:t>инвазивните</a:t>
            </a:r>
            <a:r>
              <a:rPr lang="ru-RU" sz="1200" dirty="0" smtClean="0">
                <a:solidFill>
                  <a:schemeClr val="accent3">
                    <a:lumMod val="50000"/>
                  </a:schemeClr>
                </a:solidFill>
              </a:rPr>
              <a:t> </a:t>
            </a:r>
            <a:r>
              <a:rPr lang="ru-RU" sz="1200" dirty="0" err="1">
                <a:solidFill>
                  <a:schemeClr val="accent3">
                    <a:lumMod val="50000"/>
                  </a:schemeClr>
                </a:solidFill>
              </a:rPr>
              <a:t>биологични</a:t>
            </a:r>
            <a:r>
              <a:rPr lang="ru-RU" sz="1200" dirty="0">
                <a:solidFill>
                  <a:schemeClr val="accent3">
                    <a:lumMod val="50000"/>
                  </a:schemeClr>
                </a:solidFill>
              </a:rPr>
              <a:t> </a:t>
            </a:r>
            <a:r>
              <a:rPr lang="ru-RU" sz="1200" dirty="0" err="1">
                <a:solidFill>
                  <a:schemeClr val="accent3">
                    <a:lumMod val="50000"/>
                  </a:schemeClr>
                </a:solidFill>
              </a:rPr>
              <a:t>видове</a:t>
            </a:r>
            <a:r>
              <a:rPr lang="ru-RU" sz="1200" dirty="0">
                <a:solidFill>
                  <a:schemeClr val="accent3">
                    <a:lumMod val="50000"/>
                  </a:schemeClr>
                </a:solidFill>
              </a:rPr>
              <a:t>, </a:t>
            </a:r>
            <a:r>
              <a:rPr lang="ru-RU" sz="1200" dirty="0" err="1" smtClean="0">
                <a:solidFill>
                  <a:schemeClr val="accent3">
                    <a:lumMod val="50000"/>
                  </a:schemeClr>
                </a:solidFill>
              </a:rPr>
              <a:t>които</a:t>
            </a:r>
            <a:r>
              <a:rPr lang="ru-RU" sz="1200" dirty="0">
                <a:solidFill>
                  <a:schemeClr val="accent3">
                    <a:lumMod val="50000"/>
                  </a:schemeClr>
                </a:solidFill>
              </a:rPr>
              <a:t> </a:t>
            </a:r>
            <a:r>
              <a:rPr lang="ru-RU" sz="1200" dirty="0" smtClean="0">
                <a:solidFill>
                  <a:schemeClr val="accent3">
                    <a:lumMod val="50000"/>
                  </a:schemeClr>
                </a:solidFill>
              </a:rPr>
              <a:t>си </a:t>
            </a:r>
            <a:r>
              <a:rPr lang="ru-RU" sz="1200" dirty="0" err="1">
                <a:solidFill>
                  <a:schemeClr val="accent3">
                    <a:lumMod val="50000"/>
                  </a:schemeClr>
                </a:solidFill>
              </a:rPr>
              <a:t>съперничат</a:t>
            </a:r>
            <a:r>
              <a:rPr lang="ru-RU" sz="1200" dirty="0">
                <a:solidFill>
                  <a:schemeClr val="accent3">
                    <a:lumMod val="50000"/>
                  </a:schemeClr>
                </a:solidFill>
              </a:rPr>
              <a:t> с </a:t>
            </a:r>
            <a:r>
              <a:rPr lang="ru-RU" sz="1200" dirty="0" err="1">
                <a:solidFill>
                  <a:schemeClr val="accent3">
                    <a:lumMod val="50000"/>
                  </a:schemeClr>
                </a:solidFill>
              </a:rPr>
              <a:t>местната</a:t>
            </a:r>
            <a:r>
              <a:rPr lang="ru-RU" sz="1200" dirty="0">
                <a:solidFill>
                  <a:schemeClr val="accent3">
                    <a:lumMod val="50000"/>
                  </a:schemeClr>
                </a:solidFill>
              </a:rPr>
              <a:t> флора и фауна – </a:t>
            </a:r>
            <a:r>
              <a:rPr lang="ru-RU" sz="1200" dirty="0" err="1" smtClean="0">
                <a:solidFill>
                  <a:schemeClr val="accent3">
                    <a:lumMod val="50000"/>
                  </a:schemeClr>
                </a:solidFill>
              </a:rPr>
              <a:t>всички</a:t>
            </a:r>
            <a:r>
              <a:rPr lang="ru-RU" sz="1200" dirty="0">
                <a:solidFill>
                  <a:schemeClr val="accent3">
                    <a:lumMod val="50000"/>
                  </a:schemeClr>
                </a:solidFill>
              </a:rPr>
              <a:t> </a:t>
            </a:r>
            <a:r>
              <a:rPr lang="ru-RU" sz="1200" dirty="0" smtClean="0">
                <a:solidFill>
                  <a:schemeClr val="accent3">
                    <a:lumMod val="50000"/>
                  </a:schemeClr>
                </a:solidFill>
              </a:rPr>
              <a:t>те </a:t>
            </a:r>
            <a:r>
              <a:rPr lang="ru-RU" sz="1200" dirty="0" err="1" smtClean="0">
                <a:solidFill>
                  <a:schemeClr val="accent3">
                    <a:lumMod val="50000"/>
                  </a:schemeClr>
                </a:solidFill>
              </a:rPr>
              <a:t>разрушават</a:t>
            </a:r>
            <a:r>
              <a:rPr lang="ru-RU" sz="1200" dirty="0" smtClean="0">
                <a:solidFill>
                  <a:schemeClr val="accent3">
                    <a:lumMod val="50000"/>
                  </a:schemeClr>
                </a:solidFill>
              </a:rPr>
              <a:t> </a:t>
            </a:r>
            <a:r>
              <a:rPr lang="ru-RU" sz="1200" dirty="0" err="1">
                <a:solidFill>
                  <a:schemeClr val="accent3">
                    <a:lumMod val="50000"/>
                  </a:schemeClr>
                </a:solidFill>
              </a:rPr>
              <a:t>естествените</a:t>
            </a:r>
            <a:r>
              <a:rPr lang="ru-RU" sz="1200" dirty="0">
                <a:solidFill>
                  <a:schemeClr val="accent3">
                    <a:lumMod val="50000"/>
                  </a:schemeClr>
                </a:solidFill>
              </a:rPr>
              <a:t> </a:t>
            </a:r>
            <a:r>
              <a:rPr lang="ru-RU" sz="1200" dirty="0" err="1">
                <a:solidFill>
                  <a:schemeClr val="accent3">
                    <a:lumMod val="50000"/>
                  </a:schemeClr>
                </a:solidFill>
              </a:rPr>
              <a:t>екосистеми</a:t>
            </a:r>
            <a:r>
              <a:rPr lang="ru-RU" sz="1200" dirty="0">
                <a:solidFill>
                  <a:schemeClr val="accent3">
                    <a:lumMod val="50000"/>
                  </a:schemeClr>
                </a:solidFill>
              </a:rPr>
              <a:t>. </a:t>
            </a:r>
            <a:r>
              <a:rPr lang="ru-RU" sz="1200" dirty="0" smtClean="0">
                <a:solidFill>
                  <a:schemeClr val="accent3">
                    <a:lumMod val="50000"/>
                  </a:schemeClr>
                </a:solidFill>
              </a:rPr>
              <a:t>След </a:t>
            </a:r>
            <a:r>
              <a:rPr lang="ru-RU" sz="1200" dirty="0" err="1" smtClean="0">
                <a:solidFill>
                  <a:schemeClr val="accent3">
                    <a:lumMod val="50000"/>
                  </a:schemeClr>
                </a:solidFill>
              </a:rPr>
              <a:t>като</a:t>
            </a:r>
            <a:r>
              <a:rPr lang="ru-RU" sz="1200" dirty="0" smtClean="0">
                <a:solidFill>
                  <a:schemeClr val="accent3">
                    <a:lumMod val="50000"/>
                  </a:schemeClr>
                </a:solidFill>
              </a:rPr>
              <a:t> </a:t>
            </a:r>
            <a:r>
              <a:rPr lang="ru-RU" sz="1200" dirty="0" err="1">
                <a:solidFill>
                  <a:schemeClr val="accent3">
                    <a:lumMod val="50000"/>
                  </a:schemeClr>
                </a:solidFill>
              </a:rPr>
              <a:t>бъдат</a:t>
            </a:r>
            <a:r>
              <a:rPr lang="ru-RU" sz="1200" dirty="0">
                <a:solidFill>
                  <a:schemeClr val="accent3">
                    <a:lumMod val="50000"/>
                  </a:schemeClr>
                </a:solidFill>
              </a:rPr>
              <a:t> </a:t>
            </a:r>
            <a:r>
              <a:rPr lang="ru-RU" sz="1200" dirty="0" err="1">
                <a:solidFill>
                  <a:schemeClr val="accent3">
                    <a:lumMod val="50000"/>
                  </a:schemeClr>
                </a:solidFill>
              </a:rPr>
              <a:t>разрушени</a:t>
            </a:r>
            <a:r>
              <a:rPr lang="ru-RU" sz="1200" dirty="0">
                <a:solidFill>
                  <a:schemeClr val="accent3">
                    <a:lumMod val="50000"/>
                  </a:schemeClr>
                </a:solidFill>
              </a:rPr>
              <a:t>, </a:t>
            </a:r>
            <a:r>
              <a:rPr lang="ru-RU" sz="1200" dirty="0" err="1">
                <a:solidFill>
                  <a:schemeClr val="accent3">
                    <a:lumMod val="50000"/>
                  </a:schemeClr>
                </a:solidFill>
              </a:rPr>
              <a:t>тяхното</a:t>
            </a:r>
            <a:r>
              <a:rPr lang="ru-RU" sz="1200" dirty="0">
                <a:solidFill>
                  <a:schemeClr val="accent3">
                    <a:lumMod val="50000"/>
                  </a:schemeClr>
                </a:solidFill>
              </a:rPr>
              <a:t> </a:t>
            </a:r>
            <a:r>
              <a:rPr lang="ru-RU" sz="1200" dirty="0" err="1">
                <a:solidFill>
                  <a:schemeClr val="accent3">
                    <a:lumMod val="50000"/>
                  </a:schemeClr>
                </a:solidFill>
              </a:rPr>
              <a:t>възстановяване</a:t>
            </a:r>
            <a:r>
              <a:rPr lang="ru-RU" sz="1200" dirty="0">
                <a:solidFill>
                  <a:schemeClr val="accent3">
                    <a:lumMod val="50000"/>
                  </a:schemeClr>
                </a:solidFill>
              </a:rPr>
              <a:t> </a:t>
            </a:r>
            <a:r>
              <a:rPr lang="ru-RU" sz="1200" dirty="0" smtClean="0">
                <a:solidFill>
                  <a:schemeClr val="accent3">
                    <a:lumMod val="50000"/>
                  </a:schemeClr>
                </a:solidFill>
              </a:rPr>
              <a:t>е </a:t>
            </a:r>
            <a:r>
              <a:rPr lang="ru-RU" sz="1200" dirty="0" err="1" smtClean="0">
                <a:solidFill>
                  <a:schemeClr val="accent3">
                    <a:lumMod val="50000"/>
                  </a:schemeClr>
                </a:solidFill>
              </a:rPr>
              <a:t>често</a:t>
            </a:r>
            <a:r>
              <a:rPr lang="ru-RU" sz="1200" dirty="0" smtClean="0">
                <a:solidFill>
                  <a:schemeClr val="accent3">
                    <a:lumMod val="50000"/>
                  </a:schemeClr>
                </a:solidFill>
              </a:rPr>
              <a:t> </a:t>
            </a:r>
            <a:r>
              <a:rPr lang="ru-RU" sz="1200" dirty="0" err="1">
                <a:solidFill>
                  <a:schemeClr val="accent3">
                    <a:lumMod val="50000"/>
                  </a:schemeClr>
                </a:solidFill>
              </a:rPr>
              <a:t>скъпо</a:t>
            </a:r>
            <a:r>
              <a:rPr lang="ru-RU" sz="1200" dirty="0">
                <a:solidFill>
                  <a:schemeClr val="accent3">
                    <a:lumMod val="50000"/>
                  </a:schemeClr>
                </a:solidFill>
              </a:rPr>
              <a:t>, а </a:t>
            </a:r>
            <a:r>
              <a:rPr lang="ru-RU" sz="1200" dirty="0" err="1">
                <a:solidFill>
                  <a:schemeClr val="accent3">
                    <a:lumMod val="50000"/>
                  </a:schemeClr>
                </a:solidFill>
              </a:rPr>
              <a:t>понякога</a:t>
            </a:r>
            <a:r>
              <a:rPr lang="ru-RU" sz="1200" dirty="0">
                <a:solidFill>
                  <a:schemeClr val="accent3">
                    <a:lumMod val="50000"/>
                  </a:schemeClr>
                </a:solidFill>
              </a:rPr>
              <a:t> и </a:t>
            </a:r>
            <a:r>
              <a:rPr lang="ru-RU" sz="1200" dirty="0" err="1">
                <a:solidFill>
                  <a:schemeClr val="accent3">
                    <a:lumMod val="50000"/>
                  </a:schemeClr>
                </a:solidFill>
              </a:rPr>
              <a:t>невъзможно</a:t>
            </a:r>
            <a:r>
              <a:rPr lang="ru-RU" sz="1200" dirty="0">
                <a:solidFill>
                  <a:schemeClr val="accent3">
                    <a:lumMod val="50000"/>
                  </a:schemeClr>
                </a:solidFill>
              </a:rPr>
              <a:t>.</a:t>
            </a:r>
            <a:endParaRPr lang="bg-BG" sz="1200" dirty="0">
              <a:solidFill>
                <a:schemeClr val="accent3">
                  <a:lumMod val="50000"/>
                </a:schemeClr>
              </a:solidFill>
            </a:endParaRPr>
          </a:p>
        </p:txBody>
      </p:sp>
      <p:sp>
        <p:nvSpPr>
          <p:cNvPr id="4" name="Текстово поле 3"/>
          <p:cNvSpPr txBox="1"/>
          <p:nvPr/>
        </p:nvSpPr>
        <p:spPr>
          <a:xfrm>
            <a:off x="4773336" y="7938"/>
            <a:ext cx="2306972" cy="461665"/>
          </a:xfrm>
          <a:prstGeom prst="rect">
            <a:avLst/>
          </a:prstGeom>
          <a:noFill/>
        </p:spPr>
        <p:txBody>
          <a:bodyPr wrap="square" rtlCol="0">
            <a:spAutoFit/>
          </a:bodyPr>
          <a:lstStyle/>
          <a:p>
            <a:r>
              <a:rPr lang="bg-BG" sz="2400" dirty="0">
                <a:solidFill>
                  <a:schemeClr val="accent1"/>
                </a:solidFill>
              </a:rPr>
              <a:t>Натура 2000</a:t>
            </a:r>
            <a:endParaRPr lang="bg-BG" sz="2400" dirty="0"/>
          </a:p>
        </p:txBody>
      </p:sp>
      <p:pic>
        <p:nvPicPr>
          <p:cNvPr id="1026" name="Picture 2" descr="photovolta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081" y="570451"/>
            <a:ext cx="390525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Файл:Ailanthus-altissima.jpg — Википеди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3954" y="576232"/>
            <a:ext cx="2532292" cy="189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4272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1901</TotalTime>
  <Words>976</Words>
  <Application>Microsoft Office PowerPoint</Application>
  <PresentationFormat>Презентация на цял екран (16:9)</PresentationFormat>
  <Paragraphs>58</Paragraphs>
  <Slides>16</Slides>
  <Notes>0</Notes>
  <HiddenSlides>0</HiddenSlides>
  <MMClips>0</MMClips>
  <ScaleCrop>false</ScaleCrop>
  <HeadingPairs>
    <vt:vector size="6" baseType="variant">
      <vt:variant>
        <vt:lpstr>Използвани шрифтове</vt:lpstr>
      </vt:variant>
      <vt:variant>
        <vt:i4>4</vt:i4>
      </vt:variant>
      <vt:variant>
        <vt:lpstr>Тема</vt:lpstr>
      </vt:variant>
      <vt:variant>
        <vt:i4>1</vt:i4>
      </vt:variant>
      <vt:variant>
        <vt:lpstr>Заглавия на слайдовете</vt:lpstr>
      </vt:variant>
      <vt:variant>
        <vt:i4>16</vt:i4>
      </vt:variant>
    </vt:vector>
  </HeadingPairs>
  <TitlesOfParts>
    <vt:vector size="21" baseType="lpstr">
      <vt:lpstr>Arial</vt:lpstr>
      <vt:lpstr>Times New Roman</vt:lpstr>
      <vt:lpstr>Century Gothic</vt:lpstr>
      <vt:lpstr>Wingdings 2</vt:lpstr>
      <vt:lpstr>Остин</vt:lpstr>
      <vt:lpstr>Презентация на PowerPoint</vt:lpstr>
      <vt:lpstr>Презентация на PowerPoint</vt:lpstr>
      <vt:lpstr>Маджарово се намира буквално в центъра на кратера на вулкан, изригнал преди повече от 35 милиона години. Вследствие на активната вулканична дейност в скалите около града днес се откриват скъпоценни и полускъпоценни камъни. Именно това природно богатство е предопределило развитието на града по време на социализма като рудодобивен център. Разработването на находището започва през 1958 г. С годините запасите се изчерпват и годишните добиви намаляват. Поради тази и други причини, през 1992 г. започва поетапната ликвидация, която продължава повече от десетилетие.  В резултат от липсата на работни места града започва да се обезлюдява и района обеднява. И точно тук идва да отразим ползите, които Натура 2000 предлага за региона и местното население.</vt:lpstr>
      <vt:lpstr>Натура 2000</vt:lpstr>
      <vt:lpstr>Директивите за местообитанията и за птиците са в центъра на политиката на ЕС за биоразнообразието и позволяват на държавите-членки да работят заедно в обща правна рамка, за да запазят уникалната природа на Европа за идните поколения. В основата на директивите е създаването на екологичната мрежа НАТУРА 2000, която цели защитата и оцеляването на най-ценните и застрашени видове и местообитания на континента. Но НАТУРА 2000 не е система от „забранени зони“. Макар че в мрежата наистина са включени някои природни резервати със строг режим, в които човешката дейност е ограничена, в голямата част от защитените зони живеят и работят европейци, развиват земеделие практикуват лов и риболов. НАТУРА 2000 поддържа принципа на устойчивото развитие. Нейната цел не е да спре всички икономически дейности, а да определи параметри, в които те биха могли да се осъществяват, без да възпрепятстват опазването на европейската природа.</vt:lpstr>
      <vt:lpstr>Освен опазване на биологичното разнообразие за бъдещите поколения, мрежата „Натура 2000“ предоставя широк набор от други важни ползи за обществото и икономиката посредством екосистемни услуги.   </vt:lpstr>
      <vt:lpstr>Какво представляват екосистемите?  Екосистемата е ясно определена пространствена единица от Земята, която включва съвместно функциониращи живи организми, наред с компонентите на неживата околна среда.   Екосистемите се оценяват според биологичното разнообразие (биоразнообразието), т.е. от различните видове, които се поддържат в дадена област.   Производителността на екосистемата се измерва с това колко различни видове има в нея. От своя страна, голямото разнообразие на растителни видове поддържа повече видове тревопасни животни и хищници, докато пустинните екосистеми позволяват съществуването на по-малко растителни видове, което означава, че и животинските видове също са по-малко.</vt:lpstr>
      <vt:lpstr>Под екосистемни услуги се разбират ползите- преки и косвени, които хората извличат от функционирането на екосистемите.  Например реките и влажните зони имат способността да утаяват механични частици, а заедно с това и замърсители, прикрепени към тях, като по този начин пречистват водата.  Дърветата пък играят роля при пречистването на въздуха. Наличието на чиста вода и въздух се явяват екосистемни услуги.  Всички подобни функции са природни процеси и могат да се разглеждат като услуги, от които хората се възползват. В тази връзка е важно да се посочи, че екологични услуги са само тези процеси, които предоставят ползи за хората под една или друга форма.</vt:lpstr>
      <vt:lpstr>Различните екосистеми могат да предоставят различни екосистемни услуги, според своите характеристики и настоящо състояние.  Ако естествените екосистеми не се опазват, благата и услугите, които предоставят, ще стават все по-редки и търсени.  Кои са основните заплахи за екосистемите и екосистемните услуги?  Биологичното разнообразие, което е съществено за оцеляването на екосистемите, е подложено на натиск, а голяма част от него вече е изчезнала. Промените в използването на земята, включително земеделската интензификация и урбанизация, прекомерното използване, замърсяването, изменението на климата и инвазивните биологични видове, които си съперничат с местната флора и фауна – всички те разрушават естествените екосистеми. След като бъдат разрушени, тяхното възстановяване е често скъпо, а понякога и невъзможно.</vt:lpstr>
      <vt:lpstr>Съгласно разбирането на ЕК, понастоящем е възприета следната класификация на екосистемните услуги:  • Материални услуги: храна, влакна, горива, генетични ресурси, суровини за биохимичната и фармацевтична индустрия, хомеопатична медицина, прясна вода;  Пречистването на водата и водоснабдяването са  важни екосистемни услуги, които се предоставят  от природните екосистеми, включително от  защитени зони като тези по Натура 2000. Редица  големи европейски градове, включително Мюнхен,  Берлин, Виена, Осло, Мадрид, София, Рим и  Барселона, се радват на естествено филтриране  на водата по различни начини. Тези общини  спестяват пари от пречистване на водата,  благодарение на естественото пречистване  от екосистемите. </vt:lpstr>
      <vt:lpstr>Земеделските екосистеми представляват 38% от повърхността на зоните по Натура 2000 в ЕС.  Земеделието с висока природна стойност може да предложи значителни ползи за биологичното разнообразие, както и да подпомогне местните породи, опазването на генетичното разнообразие и повишаването на устойчивостта на сектора.  В зоните по Натура 2000 се срещат разнообразни растения и животни, които са от съществено значение за земеделските практики (например опрашващите насекоми). </vt:lpstr>
      <vt:lpstr>  В защитените зони се поддържат здрави, непокътнати и силни екосистеми, които изпълняват жизнено важна роля в смекчаването на въздействията от бедствията (като наводнения, лавини, свлачища) и намаляването на цялостната уязвимост на общностите от тези бедствия. Добре функциониращите екосистеми могат да предложат ефективни средства за смекчаване, често на много по-ниска цена от предприеманите от хората мерки. Например в зона по Натура 2000 в Белгия е оценено, че възстановяването на природата по поречието на река посредством възстановяване на влажни зони и местообитания в устието може да осигури ползи от намаляване на наводненията.</vt:lpstr>
      <vt:lpstr>Биологичното разнообразие е пряко свързано с изменението на климата.  Съхранението на влажни зони, торфища и агролесовъдните екосистеми, като част от защитените зони оказват положително въздействие върху въглеродните потоци, а преобразуването на пасища в земеделска земя, води до освобождаването на запасите от CO2 в атмосферата.</vt:lpstr>
      <vt:lpstr>• Културни услуги: културно разнообразие и познавателни системи, духовни и религиозни стойности, образователна стойност, вдъхновение, естетична стойност, социални отношения, чувство за принадлежност, културно наследство, рекреация и туризъм;</vt:lpstr>
      <vt:lpstr>Презентация на PowerPoint</vt:lpstr>
      <vt:lpstr>Презентация на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Балнеотуризмът и ресурсите на Поморийското езеро</dc:title>
  <dc:creator>Svetlana</dc:creator>
  <cp:lastModifiedBy>Диана Петрова</cp:lastModifiedBy>
  <cp:revision>205</cp:revision>
  <cp:lastPrinted>2021-05-12T07:53:05Z</cp:lastPrinted>
  <dcterms:modified xsi:type="dcterms:W3CDTF">2021-09-08T10:23:39Z</dcterms:modified>
</cp:coreProperties>
</file>