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42" r:id="rId1"/>
  </p:sldMasterIdLst>
  <p:notesMasterIdLst>
    <p:notesMasterId r:id="rId32"/>
  </p:notesMasterIdLst>
  <p:handoutMasterIdLst>
    <p:handoutMasterId r:id="rId33"/>
  </p:handoutMasterIdLst>
  <p:sldIdLst>
    <p:sldId id="256" r:id="rId2"/>
    <p:sldId id="266" r:id="rId3"/>
    <p:sldId id="291" r:id="rId4"/>
    <p:sldId id="267" r:id="rId5"/>
    <p:sldId id="268" r:id="rId6"/>
    <p:sldId id="269" r:id="rId7"/>
    <p:sldId id="295" r:id="rId8"/>
    <p:sldId id="299" r:id="rId9"/>
    <p:sldId id="297" r:id="rId10"/>
    <p:sldId id="298" r:id="rId11"/>
    <p:sldId id="288" r:id="rId12"/>
    <p:sldId id="280" r:id="rId13"/>
    <p:sldId id="271" r:id="rId14"/>
    <p:sldId id="287" r:id="rId15"/>
    <p:sldId id="281" r:id="rId16"/>
    <p:sldId id="300" r:id="rId17"/>
    <p:sldId id="301" r:id="rId18"/>
    <p:sldId id="302" r:id="rId19"/>
    <p:sldId id="303" r:id="rId20"/>
    <p:sldId id="304" r:id="rId21"/>
    <p:sldId id="282" r:id="rId22"/>
    <p:sldId id="283" r:id="rId23"/>
    <p:sldId id="305" r:id="rId24"/>
    <p:sldId id="306" r:id="rId25"/>
    <p:sldId id="307" r:id="rId26"/>
    <p:sldId id="308" r:id="rId27"/>
    <p:sldId id="309" r:id="rId28"/>
    <p:sldId id="310" r:id="rId29"/>
    <p:sldId id="296" r:id="rId30"/>
    <p:sldId id="311" r:id="rId31"/>
  </p:sldIdLst>
  <p:sldSz cx="9144000" cy="5143500" type="screen16x9"/>
  <p:notesSz cx="7099300" cy="10234613"/>
  <p:embeddedFontLst>
    <p:embeddedFont>
      <p:font typeface="Century Gothic" panose="020B0502020202020204" pitchFamily="34" charset="0"/>
      <p:regular r:id="rId34"/>
      <p:bold r:id="rId35"/>
      <p:italic r:id="rId36"/>
      <p:boldItalic r:id="rId37"/>
    </p:embeddedFont>
    <p:embeddedFont>
      <p:font typeface="Wingdings 2" panose="05020102010507070707" pitchFamily="18" charset="2"/>
      <p:regular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770">
          <p15:clr>
            <a:srgbClr val="A4A3A4"/>
          </p15:clr>
        </p15:guide>
        <p15:guide id="2" orient="horz" pos="1205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2B7802F-13D3-4AA1-8B94-219D3002B0EC}">
  <a:tblStyle styleId="{62B7802F-13D3-4AA1-8B94-219D3002B0EC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-654" y="-12"/>
      </p:cViewPr>
      <p:guideLst>
        <p:guide orient="horz" pos="2770"/>
        <p:guide orient="horz" pos="1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9" y="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B504D-AA17-4D2F-9138-FD18F104BBED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85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9" y="9721850"/>
            <a:ext cx="3076575" cy="5111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A644A-C8D5-49E8-A64C-E2A3BB6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6776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41288" y="768350"/>
            <a:ext cx="6818312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32" tIns="99032" rIns="99032" bIns="99032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433459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9187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16133"/>
            <a:ext cx="3505200" cy="17346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6" y="2031357"/>
            <a:ext cx="3313355" cy="12766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6" y="3315810"/>
            <a:ext cx="3309803" cy="9454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137621"/>
            <a:ext cx="2133600" cy="563236"/>
          </a:xfrm>
        </p:spPr>
        <p:txBody>
          <a:bodyPr anchor="b"/>
          <a:lstStyle>
            <a:lvl1pPr algn="l">
              <a:defRPr sz="2400"/>
            </a:lvl1pPr>
          </a:lstStyle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4289975"/>
            <a:ext cx="2831592" cy="273844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4289975"/>
            <a:ext cx="643666" cy="27384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  <p:sp>
        <p:nvSpPr>
          <p:cNvPr id="89" name="Rectangle 88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772610"/>
            <a:ext cx="1484453" cy="3585258"/>
          </a:xfrm>
        </p:spPr>
        <p:txBody>
          <a:bodyPr vert="eaVert" anchor="ctr"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772610"/>
            <a:ext cx="5423704" cy="3585258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 Slide" type="title">
  <p:cSld name="Big 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788650" y="688225"/>
            <a:ext cx="50352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BCD4"/>
              </a:buClr>
              <a:buSzPts val="4000"/>
              <a:buNone/>
              <a:defRPr sz="4000">
                <a:solidFill>
                  <a:srgbClr val="FCBCD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175622"/>
            <a:ext cx="6637468" cy="1021556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6" y="3200400"/>
            <a:ext cx="6637467" cy="114031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1735074"/>
            <a:ext cx="3419856" cy="2619756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1735073"/>
            <a:ext cx="3419856" cy="2619756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1737007"/>
            <a:ext cx="305714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231021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8" y="1737007"/>
            <a:ext cx="3055717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231021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  <p:sp>
        <p:nvSpPr>
          <p:cNvPr id="58" name="Rectangle 57"/>
          <p:cNvSpPr/>
          <p:nvPr/>
        </p:nvSpPr>
        <p:spPr>
          <a:xfrm>
            <a:off x="905572" y="451413"/>
            <a:ext cx="3562257" cy="42363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642395"/>
            <a:ext cx="3090440" cy="386305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1993076"/>
            <a:ext cx="3304572" cy="109736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3102746"/>
            <a:ext cx="3298784" cy="113842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2" y="451413"/>
            <a:ext cx="3562257" cy="4236334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1995678"/>
            <a:ext cx="3300984" cy="109728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9" y="520346"/>
            <a:ext cx="3359623" cy="4101084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bg-BG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1" y="3099816"/>
            <a:ext cx="3300573" cy="113967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51435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250116"/>
            <a:ext cx="8229600" cy="463923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16133"/>
            <a:ext cx="3679116" cy="52443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770748"/>
            <a:ext cx="7024744" cy="857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3" y="1742739"/>
            <a:ext cx="6777317" cy="2631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1683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 algn="r" eaLnBrk="1" latinLnBrk="0" hangingPunct="1"/>
            <a:fld id="{54AB02A5-4FE5-49D9-9E24-09F23B90C450}" type="datetimeFigureOut">
              <a:rPr lang="en-US" smtClean="0"/>
              <a:t>9/8/2021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4389120"/>
            <a:ext cx="350215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168369"/>
            <a:ext cx="13321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 smtClean="0"/>
              <a:t>‹#›</a:t>
            </a:fld>
            <a:endParaRPr lang="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0.pn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7" Type="http://schemas.openxmlformats.org/officeDocument/2006/relationships/image" Target="../media/image51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иана Петрова\Pictures\Картина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авоъгълник 5"/>
          <p:cNvSpPr/>
          <p:nvPr/>
        </p:nvSpPr>
        <p:spPr>
          <a:xfrm>
            <a:off x="145940" y="3943171"/>
            <a:ext cx="8873067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Този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документ е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създаден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финансова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подкрепа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Оперативна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програма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„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Околна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среда 2014-2020г“,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съфинансирана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от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Европейския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съюз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чрез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Европейския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фонд за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регионално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развитие и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Кохезионния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фонд, по проект BG16M1OP002-3.019-0022-С01 „Натура 2000 в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област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Хасково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“.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Цялата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отговорност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съдържанието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документа се носи от община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Маджарово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при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никакви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обстоятелства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не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може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да се приеме, че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неговото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съдържание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отразява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официалното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становище на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Европейския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съюз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</a:t>
            </a:r>
            <a:r>
              <a:rPr lang="ru-RU" sz="1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Управляващия</a:t>
            </a:r>
            <a:r>
              <a:rPr lang="ru-RU" sz="1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орган.</a:t>
            </a:r>
            <a:endParaRPr lang="bg-BG" sz="1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авоъгълник 2"/>
          <p:cNvSpPr/>
          <p:nvPr/>
        </p:nvSpPr>
        <p:spPr>
          <a:xfrm>
            <a:off x="484725" y="1707173"/>
            <a:ext cx="80599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800" b="1" spc="50" dirty="0" smtClean="0">
                <a:ln w="1143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Добри </a:t>
            </a:r>
            <a:r>
              <a:rPr lang="bg-BG" sz="2800" b="1" spc="50" dirty="0">
                <a:ln w="11430">
                  <a:solidFill>
                    <a:schemeClr val="bg2">
                      <a:lumMod val="20000"/>
                      <a:lumOff val="80000"/>
                    </a:schemeClr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практики от други региони и държави</a:t>
            </a:r>
          </a:p>
        </p:txBody>
      </p:sp>
      <p:grpSp>
        <p:nvGrpSpPr>
          <p:cNvPr id="14" name="Групиране 13"/>
          <p:cNvGrpSpPr/>
          <p:nvPr/>
        </p:nvGrpSpPr>
        <p:grpSpPr>
          <a:xfrm>
            <a:off x="14881" y="171042"/>
            <a:ext cx="8999660" cy="1529239"/>
            <a:chOff x="0" y="278368"/>
            <a:chExt cx="8999660" cy="1529239"/>
          </a:xfrm>
        </p:grpSpPr>
        <p:pic>
          <p:nvPicPr>
            <p:cNvPr id="15" name="Картина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75373" y="279775"/>
              <a:ext cx="1124287" cy="910850"/>
            </a:xfrm>
            <a:prstGeom prst="rect">
              <a:avLst/>
            </a:prstGeom>
          </p:spPr>
        </p:pic>
        <p:grpSp>
          <p:nvGrpSpPr>
            <p:cNvPr id="16" name="Групиране 15"/>
            <p:cNvGrpSpPr/>
            <p:nvPr/>
          </p:nvGrpSpPr>
          <p:grpSpPr>
            <a:xfrm>
              <a:off x="0" y="278368"/>
              <a:ext cx="7659365" cy="1529239"/>
              <a:chOff x="-1135379" y="-369332"/>
              <a:chExt cx="7783829" cy="1529239"/>
            </a:xfrm>
          </p:grpSpPr>
          <p:grpSp>
            <p:nvGrpSpPr>
              <p:cNvPr id="17" name="Групиране 16"/>
              <p:cNvGrpSpPr/>
              <p:nvPr/>
            </p:nvGrpSpPr>
            <p:grpSpPr>
              <a:xfrm>
                <a:off x="-1135379" y="-200025"/>
                <a:ext cx="1901190" cy="1109980"/>
                <a:chOff x="-7469504" y="-295275"/>
                <a:chExt cx="1901190" cy="1109980"/>
              </a:xfrm>
            </p:grpSpPr>
            <p:pic>
              <p:nvPicPr>
                <p:cNvPr id="21" name="Картина 2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-6843758" y="-295275"/>
                  <a:ext cx="590550" cy="400050"/>
                </a:xfrm>
                <a:prstGeom prst="rect">
                  <a:avLst/>
                </a:prstGeom>
              </p:spPr>
            </p:pic>
            <p:sp>
              <p:nvSpPr>
                <p:cNvPr id="22" name="Правоъгълник 21"/>
                <p:cNvSpPr/>
                <p:nvPr/>
              </p:nvSpPr>
              <p:spPr>
                <a:xfrm>
                  <a:off x="-7469504" y="80645"/>
                  <a:ext cx="1901190" cy="73406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base">
                    <a:spcAft>
                      <a:spcPts val="0"/>
                    </a:spcAft>
                  </a:pPr>
                  <a:r>
                    <a:rPr lang="ru-RU" sz="1100" b="1" kern="1200" dirty="0">
                      <a:effectLst/>
                      <a:latin typeface="Arial"/>
                      <a:ea typeface="Times New Roman"/>
                      <a:cs typeface="Times New Roman"/>
                    </a:rPr>
                    <a:t>Европейски </a:t>
                  </a:r>
                  <a:r>
                    <a:rPr lang="ru-RU" sz="1100" b="1" kern="1200" dirty="0" err="1">
                      <a:effectLst/>
                      <a:latin typeface="Arial"/>
                      <a:ea typeface="Times New Roman"/>
                      <a:cs typeface="Times New Roman"/>
                    </a:rPr>
                    <a:t>съюз</a:t>
                  </a:r>
                  <a:endParaRPr lang="bg-BG" sz="1200" dirty="0">
                    <a:effectLst/>
                    <a:latin typeface="Times New Roman"/>
                    <a:ea typeface="Times New Roman"/>
                  </a:endParaRPr>
                </a:p>
                <a:p>
                  <a:pPr algn="ctr" fontAlgn="base">
                    <a:spcAft>
                      <a:spcPts val="0"/>
                    </a:spcAft>
                  </a:pPr>
                  <a:r>
                    <a:rPr lang="ru-RU" sz="1100" b="1" kern="1200" dirty="0">
                      <a:effectLst/>
                      <a:latin typeface="Arial"/>
                      <a:ea typeface="Times New Roman"/>
                      <a:cs typeface="Times New Roman"/>
                    </a:rPr>
                    <a:t>Европейски </a:t>
                  </a:r>
                  <a:r>
                    <a:rPr lang="ru-RU" sz="1100" b="1" kern="1200" dirty="0" err="1">
                      <a:effectLst/>
                      <a:latin typeface="Arial"/>
                      <a:ea typeface="Times New Roman"/>
                      <a:cs typeface="Times New Roman"/>
                    </a:rPr>
                    <a:t>структурни</a:t>
                  </a:r>
                  <a:r>
                    <a:rPr lang="ru-RU" sz="1100" b="1" kern="1200" dirty="0">
                      <a:effectLst/>
                      <a:latin typeface="Arial"/>
                      <a:ea typeface="Times New Roman"/>
                      <a:cs typeface="Times New Roman"/>
                    </a:rPr>
                    <a:t> и </a:t>
                  </a:r>
                  <a:r>
                    <a:rPr lang="ru-RU" sz="1100" b="1" kern="1200" dirty="0" err="1">
                      <a:effectLst/>
                      <a:latin typeface="Arial"/>
                      <a:ea typeface="Times New Roman"/>
                      <a:cs typeface="Times New Roman"/>
                    </a:rPr>
                    <a:t>инвестиционни</a:t>
                  </a:r>
                  <a:r>
                    <a:rPr lang="ru-RU" sz="1100" b="1" kern="1200" dirty="0">
                      <a:effectLst/>
                      <a:latin typeface="Arial"/>
                      <a:ea typeface="Times New Roman"/>
                      <a:cs typeface="Times New Roman"/>
                    </a:rPr>
                    <a:t> </a:t>
                  </a:r>
                  <a:r>
                    <a:rPr lang="ru-RU" sz="1100" b="1" kern="1200" dirty="0" err="1">
                      <a:effectLst/>
                      <a:latin typeface="Arial"/>
                      <a:ea typeface="Times New Roman"/>
                      <a:cs typeface="Times New Roman"/>
                    </a:rPr>
                    <a:t>фондове</a:t>
                  </a:r>
                  <a:endParaRPr lang="bg-BG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18" name="Групиране 17"/>
              <p:cNvGrpSpPr/>
              <p:nvPr/>
            </p:nvGrpSpPr>
            <p:grpSpPr>
              <a:xfrm>
                <a:off x="0" y="-369332"/>
                <a:ext cx="6648450" cy="1529239"/>
                <a:chOff x="0" y="-369332"/>
                <a:chExt cx="6648450" cy="1529239"/>
              </a:xfrm>
            </p:grpSpPr>
            <p:pic>
              <p:nvPicPr>
                <p:cNvPr id="19" name="Картина 18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024187" y="369332"/>
                  <a:ext cx="600075" cy="790575"/>
                </a:xfrm>
                <a:prstGeom prst="rect">
                  <a:avLst/>
                </a:prstGeom>
              </p:spPr>
            </p:pic>
            <p:sp>
              <p:nvSpPr>
                <p:cNvPr id="20" name="Текстово поле 10"/>
                <p:cNvSpPr txBox="1"/>
                <p:nvPr/>
              </p:nvSpPr>
              <p:spPr>
                <a:xfrm>
                  <a:off x="0" y="-369332"/>
                  <a:ext cx="6648450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fontAlgn="base">
                    <a:spcAft>
                      <a:spcPts val="0"/>
                    </a:spcAft>
                  </a:pP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ОБЩИНА МАДЖАРОВО</a:t>
                  </a:r>
                  <a:endParaRPr lang="bg-BG" sz="1200" dirty="0">
                    <a:effectLst/>
                    <a:latin typeface="Times New Roman"/>
                    <a:ea typeface="Times New Roman"/>
                  </a:endParaRPr>
                </a:p>
                <a:p>
                  <a:pPr algn="ctr" fontAlgn="base">
                    <a:spcAft>
                      <a:spcPts val="0"/>
                    </a:spcAft>
                  </a:pPr>
                  <a:r>
                    <a:rPr lang="ru-RU" sz="1400" b="1" kern="1200" dirty="0" smtClean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     Проект </a:t>
                  </a: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BG16M1OP002-3.019-0022-С01 </a:t>
                  </a:r>
                  <a:endParaRPr lang="ru-RU" sz="1400" b="1" kern="1200" dirty="0" smtClean="0">
                    <a:solidFill>
                      <a:srgbClr val="FF0000"/>
                    </a:solidFill>
                    <a:effectLst/>
                    <a:latin typeface="Arial"/>
                    <a:ea typeface="Times New Roman"/>
                    <a:cs typeface="Times New Roman"/>
                  </a:endParaRPr>
                </a:p>
                <a:p>
                  <a:pPr algn="ctr" fontAlgn="base">
                    <a:spcAft>
                      <a:spcPts val="0"/>
                    </a:spcAft>
                  </a:pPr>
                  <a:r>
                    <a:rPr lang="ru-RU" sz="1400" b="1" kern="1200" dirty="0" smtClean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„</a:t>
                  </a: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Натура 2000   </a:t>
                  </a:r>
                  <a:r>
                    <a:rPr lang="ru-RU" sz="1400" b="1" kern="1200" dirty="0" err="1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област</a:t>
                  </a: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 </a:t>
                  </a:r>
                  <a:r>
                    <a:rPr lang="ru-RU" sz="1400" b="1" kern="1200" dirty="0" err="1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Хасково</a:t>
                  </a: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“</a:t>
                  </a:r>
                  <a:endParaRPr lang="bg-BG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2615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52091" y="731357"/>
            <a:ext cx="7935329" cy="1584004"/>
          </a:xfrm>
        </p:spPr>
        <p:txBody>
          <a:bodyPr/>
          <a:lstStyle/>
          <a:p>
            <a:pPr algn="l"/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Естествено, като говорим за наблюдение на птици в региона, първата асоциация е Природозащитния център, който е с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ъздаден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от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Българското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дружество за защита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птиците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през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1996 г.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природозащитен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посетителски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информационен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център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 Той 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изграден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финансовата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подкрепа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швейцарското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правителство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рамките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Българо-швейцарската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програма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за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опазване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биоразнообразието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първия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по рода си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природозащитен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център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България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</a:t>
            </a:r>
            <a:r>
              <a:rPr lang="bg-BG" sz="2400" dirty="0" smtClean="0">
                <a:solidFill>
                  <a:schemeClr val="accent1"/>
                </a:solidFill>
              </a:rPr>
              <a:t>2000 </a:t>
            </a:r>
            <a:endParaRPr lang="bg-BG" sz="2400" dirty="0"/>
          </a:p>
        </p:txBody>
      </p:sp>
      <p:pic>
        <p:nvPicPr>
          <p:cNvPr id="1026" name="Picture 2" descr="Коментар от Петър Янков | Природозащитен център &quot;Източни Родопи&quot; - Маджарово  | Опознай.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26" y="2585053"/>
            <a:ext cx="2476500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267" y="2576664"/>
            <a:ext cx="2466975" cy="1847850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2483" y="2576664"/>
            <a:ext cx="2648823" cy="183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41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 поле 3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sp>
        <p:nvSpPr>
          <p:cNvPr id="7" name="Текстово поле 6"/>
          <p:cNvSpPr txBox="1"/>
          <p:nvPr/>
        </p:nvSpPr>
        <p:spPr>
          <a:xfrm>
            <a:off x="651722" y="1151747"/>
            <a:ext cx="5830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chemeClr val="accent5">
                    <a:lumMod val="75000"/>
                  </a:schemeClr>
                </a:solidFill>
              </a:rPr>
              <a:t>В региона на Маджарово можем да открием изобилие от редки и защитени видове растения </a:t>
            </a:r>
            <a:endParaRPr lang="bg-BG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Картина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474" y="648861"/>
            <a:ext cx="1527335" cy="1144967"/>
          </a:xfrm>
          <a:prstGeom prst="rect">
            <a:avLst/>
          </a:prstGeom>
        </p:spPr>
      </p:pic>
      <p:pic>
        <p:nvPicPr>
          <p:cNvPr id="10" name="Картина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886" y="1912692"/>
            <a:ext cx="1151274" cy="1922127"/>
          </a:xfrm>
          <a:prstGeom prst="rect">
            <a:avLst/>
          </a:prstGeom>
        </p:spPr>
      </p:pic>
      <p:pic>
        <p:nvPicPr>
          <p:cNvPr id="11" name="Картина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28" y="1912692"/>
            <a:ext cx="1165820" cy="1947542"/>
          </a:xfrm>
          <a:prstGeom prst="rect">
            <a:avLst/>
          </a:prstGeom>
        </p:spPr>
      </p:pic>
      <p:pic>
        <p:nvPicPr>
          <p:cNvPr id="12" name="Картина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896" y="1912692"/>
            <a:ext cx="1460657" cy="1947542"/>
          </a:xfrm>
          <a:prstGeom prst="rect">
            <a:avLst/>
          </a:prstGeom>
        </p:spPr>
      </p:pic>
      <p:pic>
        <p:nvPicPr>
          <p:cNvPr id="13" name="Картина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104" y="1912690"/>
            <a:ext cx="1460657" cy="1947543"/>
          </a:xfrm>
          <a:prstGeom prst="rect">
            <a:avLst/>
          </a:prstGeom>
        </p:spPr>
      </p:pic>
      <p:pic>
        <p:nvPicPr>
          <p:cNvPr id="14" name="Картина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312" y="1912690"/>
            <a:ext cx="1166497" cy="194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7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34388" y="637563"/>
            <a:ext cx="7813326" cy="1048624"/>
          </a:xfrm>
        </p:spPr>
        <p:txBody>
          <a:bodyPr/>
          <a:lstStyle/>
          <a:p>
            <a:pPr algn="l"/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Района на Маджарово е известен и с находища на аметисти, ахати, ясписи, опали и др. </a:t>
            </a:r>
            <a:r>
              <a:rPr lang="bg-BG" sz="1400" dirty="0" err="1">
                <a:solidFill>
                  <a:schemeClr val="accent5">
                    <a:lumMod val="75000"/>
                  </a:schemeClr>
                </a:solidFill>
              </a:rPr>
              <a:t>полускъпоценни</a:t>
            </a:r>
            <a:r>
              <a:rPr lang="bg-BG" sz="1400" dirty="0">
                <a:solidFill>
                  <a:schemeClr val="accent5">
                    <a:lumMod val="75000"/>
                  </a:schemeClr>
                </a:solidFill>
              </a:rPr>
              <a:t> камъни </a:t>
            </a:r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и минерали. </a:t>
            </a:r>
            <a:b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Търсенето им, особено по поречието на </a:t>
            </a:r>
            <a:r>
              <a:rPr lang="bg-BG" sz="1400" dirty="0" err="1" smtClean="0">
                <a:solidFill>
                  <a:schemeClr val="accent5">
                    <a:lumMod val="75000"/>
                  </a:schemeClr>
                </a:solidFill>
              </a:rPr>
              <a:t>р.Арда</a:t>
            </a:r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, би представлявало едно незабравимо приключение.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964" y="1797623"/>
            <a:ext cx="4051139" cy="287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6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090569" y="685706"/>
            <a:ext cx="6735223" cy="570697"/>
          </a:xfrm>
        </p:spPr>
        <p:txBody>
          <a:bodyPr/>
          <a:lstStyle/>
          <a:p>
            <a:pPr algn="l"/>
            <a:r>
              <a:rPr lang="bg-BG" sz="1400" dirty="0" smtClean="0">
                <a:solidFill>
                  <a:schemeClr val="accent6">
                    <a:lumMod val="50000"/>
                  </a:schemeClr>
                </a:solidFill>
              </a:rPr>
              <a:t>Към познавателния туризъм спокойно можем да причислим защитените територии и защитените зони</a:t>
            </a:r>
            <a:endParaRPr lang="bg-BG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835496" y="1337678"/>
            <a:ext cx="682916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Защитени територии в община Маджарово</a:t>
            </a:r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: </a:t>
            </a:r>
          </a:p>
          <a:p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- </a:t>
            </a:r>
            <a:r>
              <a:rPr lang="bg-BG" sz="1200" b="1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ПЗ Глухите камъни </a:t>
            </a:r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 землището на с.Ефрем;</a:t>
            </a:r>
          </a:p>
          <a:p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- </a:t>
            </a:r>
            <a:r>
              <a:rPr lang="bg-BG" sz="1200" b="1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Гнездово находище на редки и застрашени от изчезване дневни грабливи птици </a:t>
            </a:r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 местността Кован кая в землището на с.Горно поле;</a:t>
            </a:r>
          </a:p>
          <a:p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- </a:t>
            </a:r>
            <a:r>
              <a:rPr lang="bg-BG" sz="1200" b="1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ЗМ Гюргена </a:t>
            </a:r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 землището на с.Габерово, обявена с цел опазване на местообитания и популации на редки и застрашени видове растения, защитени видове земноводни, влечуги, </a:t>
            </a:r>
            <a:r>
              <a:rPr lang="bg-BG" sz="1200" kern="1200" dirty="0" err="1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птиции</a:t>
            </a:r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бозайници;</a:t>
            </a:r>
          </a:p>
          <a:p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- </a:t>
            </a:r>
            <a:r>
              <a:rPr lang="bg-BG" sz="1200" b="1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ЗМ Момина скала </a:t>
            </a:r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 землището на гр.Маджарово, обявена с цел опазване на популациите и местообитанията на защитени и застрашени от изчезване видове растения и животни  и уникални скални ландшафти;</a:t>
            </a:r>
          </a:p>
          <a:p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-</a:t>
            </a:r>
            <a:r>
              <a:rPr lang="bg-BG" sz="1200" b="1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ЗМ </a:t>
            </a:r>
            <a:r>
              <a:rPr lang="bg-BG" sz="1200" b="1" kern="1200" dirty="0" err="1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Патронка</a:t>
            </a:r>
            <a:r>
              <a:rPr lang="bg-BG" sz="1200" b="1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bg-BG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 землището на с.Бориславци и гр.Маджарово, обявена с цел </a:t>
            </a:r>
            <a:r>
              <a:rPr lang="ru-RU" sz="1200" kern="1200" dirty="0" err="1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опазване</a:t>
            </a:r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естествените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местообитания на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защитени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и редки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видове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птици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и </a:t>
            </a:r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растения;</a:t>
            </a:r>
          </a:p>
          <a:p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-</a:t>
            </a:r>
            <a:r>
              <a:rPr lang="ru-RU" sz="1200" b="1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ЗМ </a:t>
            </a:r>
            <a:r>
              <a:rPr lang="ru-RU" sz="1200" b="1" kern="1200" dirty="0" err="1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Черната</a:t>
            </a:r>
            <a:r>
              <a:rPr lang="ru-RU" sz="1200" b="1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скала </a:t>
            </a:r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1200" kern="1200" dirty="0" err="1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землището</a:t>
            </a:r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на с. Горни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Главанак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, с.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Горно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поле, с.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Румелия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, с. </a:t>
            </a:r>
            <a:r>
              <a:rPr lang="ru-RU" sz="1200" kern="1200" dirty="0" err="1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Тополово</a:t>
            </a:r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sz="1200" kern="1200" dirty="0" err="1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обявена</a:t>
            </a:r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с цел </a:t>
            </a:r>
            <a:r>
              <a:rPr lang="ru-RU" sz="1200" kern="1200" dirty="0" err="1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запазване</a:t>
            </a:r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на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местообитанията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и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популациите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защитени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и редки </a:t>
            </a:r>
            <a:r>
              <a:rPr lang="ru-RU" sz="1200" kern="1200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видове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растения </a:t>
            </a:r>
            <a:r>
              <a:rPr lang="ru-RU" sz="12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 </a:t>
            </a:r>
            <a:r>
              <a:rPr lang="ru-RU" sz="1200" kern="1200" dirty="0" err="1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животни</a:t>
            </a:r>
            <a:r>
              <a:rPr lang="ru-RU" sz="1200" kern="120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.</a:t>
            </a:r>
            <a:endParaRPr lang="bg-BG" sz="1200" kern="1200" dirty="0">
              <a:solidFill>
                <a:schemeClr val="accent6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Текстово поле 5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287757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84886" y="688225"/>
            <a:ext cx="8238964" cy="522738"/>
          </a:xfrm>
        </p:spPr>
        <p:txBody>
          <a:bodyPr/>
          <a:lstStyle/>
          <a:p>
            <a:r>
              <a:rPr lang="bg-BG" sz="2000" dirty="0" smtClean="0">
                <a:solidFill>
                  <a:schemeClr val="accent6">
                    <a:lumMod val="50000"/>
                  </a:schemeClr>
                </a:solidFill>
              </a:rPr>
              <a:t>Защитени зони от Натура 2000</a:t>
            </a:r>
            <a:endParaRPr lang="bg-BG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1342767" y="1268627"/>
            <a:ext cx="685388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BG0001032</a:t>
            </a:r>
            <a:r>
              <a:rPr lang="bg-BG" dirty="0" smtClean="0">
                <a:solidFill>
                  <a:schemeClr val="accent6">
                    <a:lumMod val="50000"/>
                  </a:schemeClr>
                </a:solidFill>
              </a:rPr>
              <a:t> Родопи Източни, обявена със Заповед № РД-267/31.03.2021г за опазване на природните местообитания и на дивата флора и фауна.</a:t>
            </a:r>
          </a:p>
          <a:p>
            <a:endParaRPr lang="bg-BG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BG000</a:t>
            </a:r>
            <a:r>
              <a:rPr lang="bg-BG" dirty="0" smtClean="0">
                <a:solidFill>
                  <a:schemeClr val="accent6">
                    <a:lumMod val="50000"/>
                  </a:schemeClr>
                </a:solidFill>
              </a:rPr>
              <a:t>2014 Маджарово, </a:t>
            </a:r>
            <a:r>
              <a:rPr lang="bg-BG" dirty="0">
                <a:solidFill>
                  <a:schemeClr val="accent6">
                    <a:lumMod val="50000"/>
                  </a:schemeClr>
                </a:solidFill>
              </a:rPr>
              <a:t>обявена със </a:t>
            </a:r>
            <a:r>
              <a:rPr lang="bg-BG" dirty="0" smtClean="0">
                <a:solidFill>
                  <a:schemeClr val="accent6">
                    <a:lumMod val="50000"/>
                  </a:schemeClr>
                </a:solidFill>
              </a:rPr>
              <a:t>Заповед </a:t>
            </a:r>
            <a:r>
              <a:rPr lang="bg-BG" dirty="0">
                <a:solidFill>
                  <a:schemeClr val="accent6">
                    <a:lumMod val="50000"/>
                  </a:schemeClr>
                </a:solidFill>
              </a:rPr>
              <a:t>№ </a:t>
            </a:r>
            <a:r>
              <a:rPr lang="bg-BG" dirty="0" smtClean="0">
                <a:solidFill>
                  <a:schemeClr val="accent6">
                    <a:lumMod val="50000"/>
                  </a:schemeClr>
                </a:solidFill>
              </a:rPr>
              <a:t>787/25.10.2008г.за </a:t>
            </a:r>
            <a:r>
              <a:rPr lang="bg-BG" dirty="0">
                <a:solidFill>
                  <a:schemeClr val="accent6">
                    <a:lumMod val="50000"/>
                  </a:schemeClr>
                </a:solidFill>
              </a:rPr>
              <a:t>опазване на </a:t>
            </a:r>
            <a:r>
              <a:rPr lang="bg-BG" dirty="0" smtClean="0">
                <a:solidFill>
                  <a:schemeClr val="accent6">
                    <a:lumMod val="50000"/>
                  </a:schemeClr>
                </a:solidFill>
              </a:rPr>
              <a:t>дивите птици.</a:t>
            </a:r>
          </a:p>
          <a:p>
            <a:pPr lvl="0"/>
            <a:endParaRPr lang="bg-B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BG000</a:t>
            </a:r>
            <a:r>
              <a:rPr lang="bg-BG" dirty="0" smtClean="0">
                <a:solidFill>
                  <a:schemeClr val="accent6">
                    <a:lumMod val="50000"/>
                  </a:schemeClr>
                </a:solidFill>
              </a:rPr>
              <a:t>2071 Мост Арда, </a:t>
            </a:r>
            <a:r>
              <a:rPr lang="bg-BG" dirty="0">
                <a:solidFill>
                  <a:schemeClr val="accent6">
                    <a:lumMod val="50000"/>
                  </a:schemeClr>
                </a:solidFill>
              </a:rPr>
              <a:t>обявена със </a:t>
            </a:r>
            <a:r>
              <a:rPr lang="bg-BG" dirty="0" smtClean="0">
                <a:solidFill>
                  <a:schemeClr val="accent6">
                    <a:lumMod val="50000"/>
                  </a:schemeClr>
                </a:solidFill>
              </a:rPr>
              <a:t>Заповед </a:t>
            </a:r>
            <a:r>
              <a:rPr lang="bg-BG" dirty="0">
                <a:solidFill>
                  <a:schemeClr val="accent6">
                    <a:lumMod val="50000"/>
                  </a:schemeClr>
                </a:solidFill>
              </a:rPr>
              <a:t>№ </a:t>
            </a:r>
            <a:r>
              <a:rPr lang="bg-BG" dirty="0" smtClean="0">
                <a:solidFill>
                  <a:schemeClr val="accent6">
                    <a:lumMod val="50000"/>
                  </a:schemeClr>
                </a:solidFill>
              </a:rPr>
              <a:t>784/29.10.2008г.за </a:t>
            </a:r>
            <a:r>
              <a:rPr lang="bg-BG" dirty="0">
                <a:solidFill>
                  <a:schemeClr val="accent6">
                    <a:lumMod val="50000"/>
                  </a:schemeClr>
                </a:solidFill>
              </a:rPr>
              <a:t>опазване на дивите птици</a:t>
            </a:r>
            <a:r>
              <a:rPr lang="bg-BG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lvl="0"/>
            <a:endParaRPr lang="bg-BG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BG0002106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Язовир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Ивайловград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обявена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със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Заповед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№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845/17.11.2008г.за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опазване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на дивите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птици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lvl="0"/>
            <a:endParaRPr lang="bg-BG" dirty="0"/>
          </a:p>
          <a:p>
            <a:endParaRPr lang="bg-BG" dirty="0"/>
          </a:p>
        </p:txBody>
      </p:sp>
      <p:sp>
        <p:nvSpPr>
          <p:cNvPr id="4" name="Текстово поле 3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293946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46747" y="457454"/>
            <a:ext cx="3439487" cy="2248520"/>
          </a:xfrm>
        </p:spPr>
        <p:txBody>
          <a:bodyPr/>
          <a:lstStyle/>
          <a:p>
            <a:pPr algn="l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Активен зелен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–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програми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които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включват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практикуването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различни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спортове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естествената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природна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среда: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водни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спортове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(рафтинг, кану-каяк и др.),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зимни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спортове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(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походи,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преходи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със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снегоходки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т.н.),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екстремни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спортове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(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бънджи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скокове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скално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катерене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др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.)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sp>
        <p:nvSpPr>
          <p:cNvPr id="4" name="Текстово поле 3"/>
          <p:cNvSpPr txBox="1"/>
          <p:nvPr/>
        </p:nvSpPr>
        <p:spPr>
          <a:xfrm>
            <a:off x="546747" y="2705974"/>
            <a:ext cx="3531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</a:lstStyle>
          <a:p>
            <a:r>
              <a:rPr lang="bg-BG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Река Арад дава възможност за развитието на водни спортове. </a:t>
            </a: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591" y="1277224"/>
            <a:ext cx="3819525" cy="2857500"/>
          </a:xfrm>
          <a:prstGeom prst="rect">
            <a:avLst/>
          </a:prstGeom>
        </p:spPr>
      </p:pic>
      <p:sp>
        <p:nvSpPr>
          <p:cNvPr id="7" name="Текстово поле 6"/>
          <p:cNvSpPr txBox="1"/>
          <p:nvPr/>
        </p:nvSpPr>
        <p:spPr>
          <a:xfrm>
            <a:off x="546747" y="3229194"/>
            <a:ext cx="33709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Има и условия за скално катерене, но то би обезпокоило гнездящите по скалите лешояди и така ще се компрометира 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основната </a:t>
            </a:r>
            <a:r>
              <a:rPr lang="bg-BG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атракция в региона.</a:t>
            </a:r>
          </a:p>
        </p:txBody>
      </p:sp>
    </p:spTree>
    <p:extLst>
      <p:ext uri="{BB962C8B-B14F-4D97-AF65-F5344CB8AC3E}">
        <p14:creationId xmlns:p14="http://schemas.microsoft.com/office/powerpoint/2010/main" val="352443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478172" y="2541863"/>
            <a:ext cx="7667537" cy="1971414"/>
          </a:xfrm>
        </p:spPr>
        <p:txBody>
          <a:bodyPr/>
          <a:lstStyle/>
          <a:p>
            <a:pPr algn="l"/>
            <a:r>
              <a:rPr lang="ru-RU" sz="1400" b="1" dirty="0" err="1" smtClean="0">
                <a:solidFill>
                  <a:schemeClr val="accent5">
                    <a:lumMod val="75000"/>
                  </a:schemeClr>
                </a:solidFill>
              </a:rPr>
              <a:t>Културен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– посещения за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запознаване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културните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</a:rPr>
              <a:t>\</a:t>
            </a:r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исторически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обекти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паметници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територията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защитените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зони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от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мрежата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НАТУРА 2000,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както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за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представяне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различни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атракции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свързани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местния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бит –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обичаи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празници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специфични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обреди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елементи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местния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фолклор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демонстрации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местни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занаяти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организиране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дегустации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местни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храни и вина и пр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4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Исторически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обеки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Маджаровско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: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репост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на в.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Хисаря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при с.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Сеноклас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римски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път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– с.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Долни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Главанак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скален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релеф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-с.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Горно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Поле,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скална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гробница при с.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Горно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Поле,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скални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ниши в м.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Хамбаркая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тракийски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култов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мегалитен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паметник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кромлех, при с.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Долни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Главанак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шарапана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в м.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Големия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бурун и др.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4472" y="673531"/>
            <a:ext cx="1269320" cy="1685917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730" y="742784"/>
            <a:ext cx="1929468" cy="1361745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8534" y="731193"/>
            <a:ext cx="2060005" cy="137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796954" y="688225"/>
            <a:ext cx="8026896" cy="1291577"/>
          </a:xfrm>
        </p:spPr>
        <p:txBody>
          <a:bodyPr/>
          <a:lstStyle/>
          <a:p>
            <a:pPr algn="l"/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Селски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в комбинация с посещение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природни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исторически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забележителности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–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този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продукт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включва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престой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селска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къща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 комбинация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пешеходни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познавателни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турове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– т.е.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продукти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комбиниращи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селски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културно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-познавателен и/или исторически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съобразно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наличните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ресурси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съответната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защитена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зона.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43" y="2291069"/>
            <a:ext cx="2609850" cy="1752600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477" y="2291069"/>
            <a:ext cx="2609850" cy="1752600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492" y="2291069"/>
            <a:ext cx="2340835" cy="1753367"/>
          </a:xfrm>
          <a:prstGeom prst="rect">
            <a:avLst/>
          </a:prstGeom>
        </p:spPr>
      </p:pic>
      <p:sp>
        <p:nvSpPr>
          <p:cNvPr id="7" name="Текстово поле 6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426173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53673" y="2592197"/>
            <a:ext cx="7927597" cy="2139193"/>
          </a:xfrm>
        </p:spPr>
        <p:txBody>
          <a:bodyPr/>
          <a:lstStyle/>
          <a:p>
            <a:pPr algn="l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Религиозен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– специфичен продукт,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който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комбинира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престоя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сред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съхранената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природна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среда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посещението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различни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религиозни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обекти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–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църкви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манастири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светилища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намиращи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се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територията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защитените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зони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от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мрежата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НАТУРА 2000.</a:t>
            </a:r>
            <a:br>
              <a:rPr lang="ru-RU" sz="14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Църкви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в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Маджаровско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: </a:t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“</a:t>
            </a:r>
            <a:r>
              <a:rPr lang="bg-BG" sz="1400" dirty="0">
                <a:solidFill>
                  <a:schemeClr val="accent5">
                    <a:lumMod val="75000"/>
                  </a:schemeClr>
                </a:solidFill>
              </a:rPr>
              <a:t>Св. Архангел Михаил</a:t>
            </a:r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” в Сеноклас, </a:t>
            </a:r>
            <a:b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“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Св.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Атанасий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” в Ефрем, </a:t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“Св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 Велики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мъченик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Димитрий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Солунски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”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в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Бориславци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,</a:t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“Св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Димитър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”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в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Долни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Главанак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03" y="723026"/>
            <a:ext cx="2857500" cy="1600200"/>
          </a:xfrm>
          <a:prstGeom prst="rect">
            <a:avLst/>
          </a:prstGeom>
        </p:spPr>
      </p:pic>
      <p:pic>
        <p:nvPicPr>
          <p:cNvPr id="4" name="Картина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471" y="723026"/>
            <a:ext cx="2847975" cy="1600200"/>
          </a:xfrm>
          <a:prstGeom prst="rect">
            <a:avLst/>
          </a:prstGeom>
        </p:spPr>
      </p:pic>
      <p:sp>
        <p:nvSpPr>
          <p:cNvPr id="5" name="Текстово поле 4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176368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авоъгълник 2"/>
          <p:cNvSpPr/>
          <p:nvPr/>
        </p:nvSpPr>
        <p:spPr>
          <a:xfrm>
            <a:off x="801148" y="862850"/>
            <a:ext cx="75458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chemeClr val="accent5">
                    <a:lumMod val="75000"/>
                  </a:schemeClr>
                </a:solidFill>
              </a:rPr>
              <a:t>Романтични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</a:rPr>
              <a:t>турове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–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специални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продукти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които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залагат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съхранената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природа и 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автентичната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среда,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предлагат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специфична атмосфера,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позволяват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уединение, свобода и релаксация сред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природата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bg-B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20" y="1865517"/>
            <a:ext cx="2214695" cy="1325789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528" y="1843060"/>
            <a:ext cx="2250985" cy="1348246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26" y="1865517"/>
            <a:ext cx="2259371" cy="1353269"/>
          </a:xfrm>
          <a:prstGeom prst="rect">
            <a:avLst/>
          </a:prstGeo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7" y="3286911"/>
            <a:ext cx="2256639" cy="1269359"/>
          </a:xfrm>
          <a:prstGeom prst="rect">
            <a:avLst/>
          </a:prstGeom>
        </p:spPr>
      </p:pic>
      <p:pic>
        <p:nvPicPr>
          <p:cNvPr id="9" name="Картина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528" y="3287959"/>
            <a:ext cx="2250985" cy="1280413"/>
          </a:xfrm>
          <a:prstGeom prst="rect">
            <a:avLst/>
          </a:prstGeom>
        </p:spPr>
      </p:pic>
      <p:pic>
        <p:nvPicPr>
          <p:cNvPr id="10" name="Картина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116" y="3286912"/>
            <a:ext cx="2250982" cy="128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0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58888" y="612397"/>
            <a:ext cx="5035200" cy="2103002"/>
          </a:xfrm>
        </p:spPr>
        <p:txBody>
          <a:bodyPr/>
          <a:lstStyle/>
          <a:p>
            <a:pPr algn="l"/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Натура 2000 вече се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доказва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важен фактор на много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местни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икономики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чрез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привличане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чиито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изразходени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средства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подпомагат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тези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икономики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Като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потенциал на региона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свързан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възможностите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за развитие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съобразени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предмета и целите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опазване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зоните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от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мрежата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Натура 2000 се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откроява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възможността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за развитие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екологични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форми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26" name="Picture 2" descr="🎓 Полезни съвети за туризъм в планината | Uchiteli.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0" y="2715399"/>
            <a:ext cx="3404461" cy="203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ово поле 4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pic>
        <p:nvPicPr>
          <p:cNvPr id="1028" name="Picture 4" descr="Велоновини, колоездене, планинско колоездене, велосипед, маунтин байк,  велосипедизъм - Maxbike.b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38" y="2715399"/>
            <a:ext cx="3299788" cy="184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Атракции в района на къща за гости Старото Гнезд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731" y="688195"/>
            <a:ext cx="2400895" cy="180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26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053839" y="897948"/>
            <a:ext cx="2989655" cy="3304935"/>
          </a:xfrm>
        </p:spPr>
        <p:txBody>
          <a:bodyPr/>
          <a:lstStyle/>
          <a:p>
            <a:pPr algn="l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„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Good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life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”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продукти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– те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включват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предлагането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занимания, в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които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хората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обичайно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участват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ежедневието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си,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които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асоциират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„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по-добрия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живот” –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животът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който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залага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обикновените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неща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(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например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посетителите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да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опитат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здравословна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екологично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чиста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храна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–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местно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производство) и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близостта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до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природата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която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носи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удоволствие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наслада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494" y="813688"/>
            <a:ext cx="1702965" cy="1259281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593" y="813688"/>
            <a:ext cx="1888280" cy="1258853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3495" y="2220053"/>
            <a:ext cx="1744236" cy="1160710"/>
          </a:xfrm>
          <a:prstGeom prst="rect">
            <a:avLst/>
          </a:prstGeo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3736" y="2220053"/>
            <a:ext cx="1825137" cy="1160710"/>
          </a:xfrm>
          <a:prstGeom prst="rect">
            <a:avLst/>
          </a:prstGeom>
        </p:spPr>
      </p:pic>
      <p:pic>
        <p:nvPicPr>
          <p:cNvPr id="9" name="Картина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3494" y="3527847"/>
            <a:ext cx="1744237" cy="1153210"/>
          </a:xfrm>
          <a:prstGeom prst="rect">
            <a:avLst/>
          </a:prstGeom>
        </p:spPr>
      </p:pic>
      <p:pic>
        <p:nvPicPr>
          <p:cNvPr id="10" name="Картина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8000" y="3527848"/>
            <a:ext cx="1840874" cy="115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6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28506" y="654341"/>
            <a:ext cx="7919208" cy="408684"/>
          </a:xfrm>
        </p:spPr>
        <p:txBody>
          <a:bodyPr/>
          <a:lstStyle/>
          <a:p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Мярка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12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на ДФЗ „</a:t>
            </a:r>
            <a:r>
              <a:rPr lang="ru-RU" sz="1400" b="1" dirty="0" err="1" smtClean="0">
                <a:solidFill>
                  <a:schemeClr val="accent5">
                    <a:lumMod val="75000"/>
                  </a:schemeClr>
                </a:solidFill>
              </a:rPr>
              <a:t>Плащания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за Натура 2000 и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рамковата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директива за водите”</a:t>
            </a:r>
            <a:endParaRPr lang="bg-BG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sp>
        <p:nvSpPr>
          <p:cNvPr id="4" name="Текстово поле 3"/>
          <p:cNvSpPr txBox="1"/>
          <p:nvPr/>
        </p:nvSpPr>
        <p:spPr>
          <a:xfrm>
            <a:off x="947956" y="1068766"/>
            <a:ext cx="749975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Подпомагат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земеделски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стопани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които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стопанисват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земеделски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включително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ливади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пасища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от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горски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територии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в обхвата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защитени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зони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обявени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реда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Закона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биологичното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разнообразие и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които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има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издадени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заповеди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тяхното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обявяване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  <a:p>
            <a:endParaRPr lang="ru-RU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Подпомагането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тази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мярка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предоставя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под формата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годишно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плащане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хектар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Компесаторното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плащане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е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направени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разходи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претърпени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загуби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земеделски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стопани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които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спазват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забраните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ограниченията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земеделска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дейност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разписани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заповедите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обявяването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защитените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зони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</a:p>
          <a:p>
            <a:endParaRPr lang="ru-RU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Право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подпомагане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имат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земеделски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стопани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заявили минимален размер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ползваната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площ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подпомагане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от 0.3 ха, при минимален размер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парцела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от 0.1 ха.</a:t>
            </a:r>
          </a:p>
          <a:p>
            <a:endParaRPr lang="ru-RU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заявените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площи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спазват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условията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поддържане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земята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 добро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земеделско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екологично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състояние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  <a:endParaRPr lang="bg-BG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9214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45952" y="536895"/>
            <a:ext cx="7875894" cy="377504"/>
          </a:xfrm>
        </p:spPr>
        <p:txBody>
          <a:bodyPr/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ДОБРИ ПРАКТИКИ И ОПИТ ОТ ДРУГИ РЕГИОНИ/ДЪРЖАВИ, ПРИЛОЖИМИ ЗА РЕГИОНА</a:t>
            </a:r>
            <a:endParaRPr lang="bg-BG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sp>
        <p:nvSpPr>
          <p:cNvPr id="4" name="Текстово поле 3"/>
          <p:cNvSpPr txBox="1"/>
          <p:nvPr/>
        </p:nvSpPr>
        <p:spPr>
          <a:xfrm>
            <a:off x="645952" y="989629"/>
            <a:ext cx="807859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1.Проект LIFE+ „Опазване на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Феноскандинавската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популация на малката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белочела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гъска в ключовите за нея места за престой и зимуване по европейския миграционен път“.</a:t>
            </a:r>
          </a:p>
          <a:p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Целта на проекта е да приложи спешни и конкретни природозащитни действия в местата за зимуване и престой на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Феноскандинавската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популация на малката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белочела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гъска в Унгария, България и Гърция, за да се спре настоящото тревожно намаляване на популацията й. Организирани са смесените патрули (НПО и институции)я които установяват нарушения в основните зимовища на гъски в България – черноморското крайбрежие и някои зони във вътрешността на страната като язовир Пясъчник,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Златията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Батова.</a:t>
            </a:r>
          </a:p>
          <a:p>
            <a:endParaRPr lang="ru-RU" kern="1200" dirty="0" smtClean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Предвид факта, че в община Маджарово със заповед са обявени всички защитени зони, а както 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 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интересът който предизвиква колонията на белоглави лешояди,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горепосоеният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проект за опазване на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водолюбивите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птици може да бъде приложен в региона по отношение на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лешоядните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птици. Опазването на съществуващата колония създава възможност за развитие на фотографски туризъм в региона.</a:t>
            </a:r>
          </a:p>
          <a:p>
            <a:endParaRPr lang="bg-BG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3704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36895" y="528507"/>
            <a:ext cx="8211454" cy="4269996"/>
          </a:xfrm>
        </p:spPr>
        <p:txBody>
          <a:bodyPr/>
          <a:lstStyle/>
          <a:p>
            <a:pPr algn="l"/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2.Проект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"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Разнообразяване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популяризиране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туристическите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продукти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и услуги в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Рибарската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област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„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Високи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Западни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Родопи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”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bg-BG" sz="1400" b="1" dirty="0" smtClean="0">
                <a:solidFill>
                  <a:schemeClr val="accent5">
                    <a:lumMod val="75000"/>
                  </a:schemeClr>
                </a:solidFill>
              </a:rPr>
              <a:t>Основни дейности</a:t>
            </a:r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: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обучителни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семинари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областта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туризма,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разработване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на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нови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пакети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, маркетинг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пазарно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позициониране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дестинацията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бмяна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на опит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популяризиране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добри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практики,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учебно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пътуване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4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bg-BG" sz="1400" b="1" dirty="0">
                <a:solidFill>
                  <a:schemeClr val="accent5">
                    <a:lumMod val="75000"/>
                  </a:schemeClr>
                </a:solidFill>
              </a:rPr>
              <a:t>Очаквани </a:t>
            </a:r>
            <a:r>
              <a:rPr lang="bg-BG" sz="1400" b="1" dirty="0" smtClean="0">
                <a:solidFill>
                  <a:schemeClr val="accent5">
                    <a:lumMod val="75000"/>
                  </a:schemeClr>
                </a:solidFill>
              </a:rPr>
              <a:t>резултати</a:t>
            </a:r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  <a:r>
              <a:rPr lang="bg-BG" sz="1400" dirty="0"/>
              <a:t> </a:t>
            </a:r>
            <a:r>
              <a:rPr lang="bg-BG" sz="1400" dirty="0">
                <a:solidFill>
                  <a:schemeClr val="accent5">
                    <a:lumMod val="75000"/>
                  </a:schemeClr>
                </a:solidFill>
              </a:rPr>
              <a:t>и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зграден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капацитет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заинтересованите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страни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разработени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пакети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,  маркетинг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пазарно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позициониране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дестинацията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, 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обмяна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на опит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популяризиране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добри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практики,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повишената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разпознаваемост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територията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ВЗР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място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благоприятни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природни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характеристики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дадености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за развитие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въдичарство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практикуване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екосъобразен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подобрен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имидж на РО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атрактивна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риболовна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дестинация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Западните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Родопи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4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Подобен проект 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напълно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приложим и в регион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Маджарово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където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подобни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дейности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може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да се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повиши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капацитета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заинтересованите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страни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местните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власти за развитие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продукти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добавена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стойност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за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местното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население.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18603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763398" y="394745"/>
            <a:ext cx="4043494" cy="377177"/>
          </a:xfrm>
        </p:spPr>
        <p:txBody>
          <a:bodyPr/>
          <a:lstStyle/>
          <a:p>
            <a:pPr algn="l"/>
            <a:r>
              <a:rPr lang="bg-BG" sz="1400" dirty="0">
                <a:solidFill>
                  <a:schemeClr val="accent5">
                    <a:lumMod val="75000"/>
                  </a:schemeClr>
                </a:solidFill>
              </a:rPr>
              <a:t>3.Еко селище </a:t>
            </a:r>
            <a:r>
              <a:rPr lang="bg-BG" sz="1400" dirty="0" err="1">
                <a:solidFill>
                  <a:schemeClr val="accent5">
                    <a:lumMod val="75000"/>
                  </a:schemeClr>
                </a:solidFill>
              </a:rPr>
              <a:t>Азарея</a:t>
            </a:r>
            <a:r>
              <a:rPr lang="bg-BG" sz="1400" dirty="0">
                <a:solidFill>
                  <a:schemeClr val="accent5">
                    <a:lumMod val="75000"/>
                  </a:schemeClr>
                </a:solidFill>
              </a:rPr>
              <a:t> (близо до Троян)</a:t>
            </a: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666926" y="771922"/>
            <a:ext cx="77304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Екокъщите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изцяло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от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дърво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Екологично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е не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самото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местоположение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Азарея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-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сърцето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Троянски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балкан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но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самите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къщи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Специално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избрани формата и вида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конструкцията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Пирамидалните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конструкции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имат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доказан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многостранен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ефект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върху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човешкото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здраве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Избрани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екологични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материали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които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най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-близко до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природата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Има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пречиствателно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съоръжение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пречиства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отпадните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води от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селището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пречистената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вода се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използва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поливане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Създадена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зеленчукова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градина,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предлагаща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посетителите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натурални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биопродукти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отглеждани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щадящи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околната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среда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методи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селището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използват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екологични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почистващи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препарати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билкова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основа без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токсични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химикали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endParaRPr lang="bg-BG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068" y="3122977"/>
            <a:ext cx="31623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09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37563" y="335559"/>
            <a:ext cx="3976382" cy="475797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4.Еко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селище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Омая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област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Благоевград</a:t>
            </a:r>
            <a:endParaRPr lang="bg-BG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818924" y="1239054"/>
            <a:ext cx="411241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Комплексът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предлага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много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интересни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планински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маршрути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разходки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 лодка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каране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колело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планински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условия.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Къщичките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гости,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изглеждащи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отвън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землянки,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наистина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уникални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Всяка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една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от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тях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предлага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луксозната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обстановка, необходима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пълноценната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почивка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решилите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да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отмарят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сред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природата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Интериорите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интересна комбинация от мебели,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напомнящи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обстановката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някогашните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селски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къщи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която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успешно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включени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всички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удобства,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необходими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модерния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човек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0562" y="1809304"/>
            <a:ext cx="2619375" cy="1752600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1336" y="-72775"/>
            <a:ext cx="240203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78841" y="738231"/>
            <a:ext cx="5350808" cy="358352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5.Приключенско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еко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селище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Иглика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Област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Кюстендил</a:t>
            </a:r>
            <a:endParaRPr lang="bg-BG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авоъгълник 3"/>
          <p:cNvSpPr/>
          <p:nvPr/>
        </p:nvSpPr>
        <p:spPr>
          <a:xfrm>
            <a:off x="733354" y="1096583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Основната цел на приключенско еко селище Иглика е обучение в спортни и туристически практики, съчетано с развиване на екологично съзнание и на умения за опазване на околната среда. По време на престоя си, участниците придобиват умения за изграждане и пребиваване в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палатков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лагер, вземат уроци по спортно катерене на специално подготвена за целта </a:t>
            </a:r>
            <a:r>
              <a:rPr lang="bg-BG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катерачна</a:t>
            </a:r>
            <a:r>
              <a:rPr lang="bg-BG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стена. Организаторите предлагат занимания по спортно ориентиране, планинско колоездене, пешеходен туризъм, парапланеризъм, опазване на околната среда и други. Приключенско еко селище Иглика разполага с еко тоалетна и баня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  <a:endParaRPr lang="bg-BG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7481" y="1738531"/>
            <a:ext cx="2638425" cy="1733550"/>
          </a:xfrm>
          <a:prstGeom prst="rect">
            <a:avLst/>
          </a:prstGeom>
        </p:spPr>
      </p:pic>
      <p:sp>
        <p:nvSpPr>
          <p:cNvPr id="6" name="Правоъгълник 5"/>
          <p:cNvSpPr/>
          <p:nvPr/>
        </p:nvSpPr>
        <p:spPr>
          <a:xfrm>
            <a:off x="658535" y="4205126"/>
            <a:ext cx="7579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Последните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3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примера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могат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изключително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подходящо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да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бъдат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</a:rPr>
              <a:t>реализирани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в района на </a:t>
            </a:r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</a:rPr>
              <a:t>Маджарово</a:t>
            </a:r>
            <a:endParaRPr lang="bg-BG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1336" y="-72775"/>
            <a:ext cx="240203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8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37563" y="469783"/>
            <a:ext cx="5905849" cy="400296"/>
          </a:xfrm>
        </p:spPr>
        <p:txBody>
          <a:bodyPr/>
          <a:lstStyle/>
          <a:p>
            <a:pPr algn="l"/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6.Земеделие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за консервация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в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Бурен (</a:t>
            </a:r>
            <a:r>
              <a:rPr lang="ru-RU" sz="1400" b="1" dirty="0" err="1" smtClean="0">
                <a:solidFill>
                  <a:schemeClr val="accent5">
                    <a:lumMod val="75000"/>
                  </a:schemeClr>
                </a:solidFill>
              </a:rPr>
              <a:t>местност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Ирландия)</a:t>
            </a:r>
            <a:endParaRPr lang="bg-BG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равоъгълник 2"/>
          <p:cNvSpPr/>
          <p:nvPr/>
        </p:nvSpPr>
        <p:spPr>
          <a:xfrm>
            <a:off x="637564" y="870079"/>
            <a:ext cx="78604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Бурен 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уникална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живописна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местност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западния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атлантическия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бряг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 Ирландия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Голяма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част от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нея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попада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границите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защитени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зони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по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Директивата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местообитанията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  <a:p>
            <a:endParaRPr lang="ru-RU" kern="1200" dirty="0" smtClean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Първоначално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стартира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проектът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„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Burren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LIFE“ (BLP)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насочен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към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частните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земи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ограничените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държавни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площи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границите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трите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защитени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зони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 Бурен,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обхващащи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над 30 000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хектара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Целта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му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е да 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се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разработи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нов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модел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устойчиво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земеделско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управление на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приоритетните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местообитания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областта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  <a:p>
            <a:endParaRPr lang="ru-RU" kern="1200" dirty="0" smtClean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Успехът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проекта „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Burren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LIFE“ води до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създаването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програмата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„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Земеделие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консервация в Бурен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“ </a:t>
            </a:r>
            <a:r>
              <a:rPr lang="ru-RU" b="1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 </a:t>
            </a:r>
            <a:r>
              <a:rPr lang="ru-RU" b="1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цел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устойчиво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земеделско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управление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висока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  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природна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стойност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 Бурен, позитивно управление на ландшафта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културното</a:t>
            </a:r>
            <a:endParaRPr lang="ru-RU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bg-BG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наследство на областта,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одобряване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качеството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ефективното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използване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</a:t>
            </a:r>
          </a:p>
          <a:p>
            <a:r>
              <a:rPr lang="bg-BG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водите в региона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endParaRPr lang="bg-BG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336" y="-72775"/>
            <a:ext cx="240203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73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28506" y="704675"/>
            <a:ext cx="7397722" cy="391908"/>
          </a:xfrm>
        </p:spPr>
        <p:txBody>
          <a:bodyPr/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6.Земеделие за консервация в Бурен (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местност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Ирландия)</a:t>
            </a:r>
            <a:endParaRPr lang="bg-BG" sz="1400" dirty="0"/>
          </a:p>
        </p:txBody>
      </p:sp>
      <p:sp>
        <p:nvSpPr>
          <p:cNvPr id="3" name="Правоъгълник 2"/>
          <p:cNvSpPr/>
          <p:nvPr/>
        </p:nvSpPr>
        <p:spPr>
          <a:xfrm>
            <a:off x="936784" y="1177825"/>
            <a:ext cx="760320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Резултати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Условията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земеделие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значително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подобрени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чрез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иновативни</a:t>
            </a:r>
            <a:endParaRPr lang="ru-RU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инструменти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водни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помпи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захранвани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със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слънчева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енергия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</a:t>
            </a:r>
          </a:p>
          <a:p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колектори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дъждовна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вода,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употреба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ръчни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моторни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резачки с лопатки и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цепещи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машини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разчистване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храсталаци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Постигнато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ефективно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земеделско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производство. Чрез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консервационна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дейност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създадени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нови работни места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развити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нови умения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Здравето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добитъка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също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подобрено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</a:p>
          <a:p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Създадена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е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местна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търговска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марка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разработени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възможности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туризъм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свързани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с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изключителния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пролетен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цъфтеж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съхранен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чрез проекта.</a:t>
            </a:r>
          </a:p>
          <a:p>
            <a:endParaRPr lang="ru-RU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Благодарение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прякото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им участие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отчитането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специфичните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им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нужди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във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всеки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парцел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фермерите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разглеждат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програмата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възможност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а не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ограничение.</a:t>
            </a:r>
            <a:endParaRPr lang="bg-BG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336" y="-72775"/>
            <a:ext cx="240203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78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10275443_1269041579777385_6547042170313133313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39" y="573457"/>
            <a:ext cx="8633562" cy="439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авоъгълник 2"/>
          <p:cNvSpPr/>
          <p:nvPr/>
        </p:nvSpPr>
        <p:spPr>
          <a:xfrm>
            <a:off x="494270" y="847684"/>
            <a:ext cx="8460259" cy="36625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bg-BG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Използвани материали:</a:t>
            </a:r>
          </a:p>
          <a:p>
            <a:r>
              <a:rPr lang="bg-BG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За по добро бъдеще. Добри практики в мрежата Натура 2000.</a:t>
            </a:r>
          </a:p>
          <a:p>
            <a:r>
              <a:rPr lang="bg-BG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Анализ на спецификите на регион Хасково и възможностите,които предоставя мрежата Натура 2000 в него.</a:t>
            </a:r>
          </a:p>
          <a:p>
            <a:r>
              <a:rPr lang="bg-BG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</a:t>
            </a:r>
            <a:r>
              <a:rPr lang="bg-BG" sz="2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Фактологична</a:t>
            </a:r>
            <a:r>
              <a:rPr lang="bg-BG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справка. Икономическите ползи от </a:t>
            </a:r>
            <a:r>
              <a:rPr lang="bg-BG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НАТУРА.</a:t>
            </a:r>
          </a:p>
          <a:p>
            <a:r>
              <a:rPr lang="bg-BG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4.Общински план за развитие на община Маджарово.</a:t>
            </a:r>
          </a:p>
          <a:p>
            <a:r>
              <a:rPr lang="bg-BG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5.Информация от различни интернет сайтове.</a:t>
            </a:r>
          </a:p>
          <a:p>
            <a:r>
              <a:rPr lang="bg-BG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6.Червената книга на България.</a:t>
            </a:r>
          </a:p>
          <a:p>
            <a:r>
              <a:rPr lang="bg-BG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 Информационна система Натура 2000.</a:t>
            </a:r>
          </a:p>
          <a:p>
            <a:r>
              <a:rPr lang="bg-BG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8.Регистър на защитените територии и зони в България.</a:t>
            </a:r>
          </a:p>
          <a:p>
            <a:r>
              <a:rPr lang="bg-BG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 Снимки: от интернет, от Владо и от Диана.</a:t>
            </a:r>
            <a:endParaRPr lang="bg-BG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1336" y="-72775"/>
            <a:ext cx="240203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6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860895" y="604334"/>
            <a:ext cx="3333600" cy="3749552"/>
          </a:xfrm>
        </p:spPr>
        <p:txBody>
          <a:bodyPr/>
          <a:lstStyle/>
          <a:p>
            <a:pPr algn="l"/>
            <a:r>
              <a:rPr lang="bg-BG" sz="1400" dirty="0" smtClean="0">
                <a:solidFill>
                  <a:schemeClr val="accent5">
                    <a:lumMod val="75000"/>
                  </a:schemeClr>
                </a:solidFill>
              </a:rPr>
              <a:t>Туристическите ресурси се отличават най-вече със своя регионален и териториален обхват, те са центърът, а някои автори ги определят и като сърцевината на туристическия продукт. Туристическите ресурси се отличават със своята неповторимост и затова имат своята привлекателност за туриста. Притегателната сила, значимост и рекламна популярност на даден  регионален туристически ресурс се измерва съобразно постоянния туристопоток. 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bg-BG" sz="2400" b="0" i="0" u="none" strike="noStrike" kern="0" cap="none" spc="0" normalizeH="0" baseline="0" noProof="0" dirty="0">
                <a:ln>
                  <a:noFill/>
                </a:ln>
                <a:solidFill>
                  <a:srgbClr val="94C6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Натура 2000</a:t>
            </a:r>
            <a:endParaRPr kumimoji="0" lang="bg-BG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AutoShape 4" descr="25 Забележителности | Маджаров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739" y="705625"/>
            <a:ext cx="2457450" cy="1857375"/>
          </a:xfrm>
          <a:prstGeom prst="rect">
            <a:avLst/>
          </a:prstGeo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2227" y="2806960"/>
            <a:ext cx="2543962" cy="1600200"/>
          </a:xfrm>
          <a:prstGeom prst="rect">
            <a:avLst/>
          </a:prstGeom>
        </p:spPr>
      </p:pic>
      <p:pic>
        <p:nvPicPr>
          <p:cNvPr id="9" name="Картина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170" y="1741665"/>
            <a:ext cx="2190225" cy="1642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82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951038"/>
            <a:ext cx="9358313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93" y="3399482"/>
            <a:ext cx="8513998" cy="1150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1336" y="-72775"/>
            <a:ext cx="2402032" cy="646232"/>
          </a:xfrm>
          <a:prstGeom prst="rect">
            <a:avLst/>
          </a:prstGeom>
        </p:spPr>
      </p:pic>
      <p:grpSp>
        <p:nvGrpSpPr>
          <p:cNvPr id="16" name="Групиране 15"/>
          <p:cNvGrpSpPr/>
          <p:nvPr/>
        </p:nvGrpSpPr>
        <p:grpSpPr>
          <a:xfrm>
            <a:off x="72963" y="657502"/>
            <a:ext cx="8999660" cy="1529239"/>
            <a:chOff x="0" y="278368"/>
            <a:chExt cx="8999660" cy="1529239"/>
          </a:xfrm>
        </p:grpSpPr>
        <p:pic>
          <p:nvPicPr>
            <p:cNvPr id="17" name="Картина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75373" y="279775"/>
              <a:ext cx="1124287" cy="910850"/>
            </a:xfrm>
            <a:prstGeom prst="rect">
              <a:avLst/>
            </a:prstGeom>
          </p:spPr>
        </p:pic>
        <p:grpSp>
          <p:nvGrpSpPr>
            <p:cNvPr id="18" name="Групиране 17"/>
            <p:cNvGrpSpPr/>
            <p:nvPr/>
          </p:nvGrpSpPr>
          <p:grpSpPr>
            <a:xfrm>
              <a:off x="0" y="278368"/>
              <a:ext cx="7659365" cy="1529239"/>
              <a:chOff x="-1135379" y="-369332"/>
              <a:chExt cx="7783829" cy="1529239"/>
            </a:xfrm>
          </p:grpSpPr>
          <p:grpSp>
            <p:nvGrpSpPr>
              <p:cNvPr id="19" name="Групиране 18"/>
              <p:cNvGrpSpPr/>
              <p:nvPr/>
            </p:nvGrpSpPr>
            <p:grpSpPr>
              <a:xfrm>
                <a:off x="-1135379" y="-200025"/>
                <a:ext cx="1901190" cy="1109980"/>
                <a:chOff x="-7469504" y="-295275"/>
                <a:chExt cx="1901190" cy="1109980"/>
              </a:xfrm>
            </p:grpSpPr>
            <p:pic>
              <p:nvPicPr>
                <p:cNvPr id="23" name="Картина 22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-6843758" y="-295275"/>
                  <a:ext cx="590550" cy="400050"/>
                </a:xfrm>
                <a:prstGeom prst="rect">
                  <a:avLst/>
                </a:prstGeom>
              </p:spPr>
            </p:pic>
            <p:sp>
              <p:nvSpPr>
                <p:cNvPr id="24" name="Правоъгълник 23"/>
                <p:cNvSpPr/>
                <p:nvPr/>
              </p:nvSpPr>
              <p:spPr>
                <a:xfrm>
                  <a:off x="-7469504" y="80645"/>
                  <a:ext cx="1901190" cy="73406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base">
                    <a:spcAft>
                      <a:spcPts val="0"/>
                    </a:spcAft>
                  </a:pPr>
                  <a:r>
                    <a:rPr lang="ru-RU" sz="1100" b="1" kern="1200" dirty="0">
                      <a:effectLst/>
                      <a:latin typeface="Arial"/>
                      <a:ea typeface="Times New Roman"/>
                      <a:cs typeface="Times New Roman"/>
                    </a:rPr>
                    <a:t>Европейски </a:t>
                  </a:r>
                  <a:r>
                    <a:rPr lang="ru-RU" sz="1100" b="1" kern="1200" dirty="0" err="1">
                      <a:effectLst/>
                      <a:latin typeface="Arial"/>
                      <a:ea typeface="Times New Roman"/>
                      <a:cs typeface="Times New Roman"/>
                    </a:rPr>
                    <a:t>съюз</a:t>
                  </a:r>
                  <a:endParaRPr lang="bg-BG" sz="1200" dirty="0">
                    <a:effectLst/>
                    <a:latin typeface="Times New Roman"/>
                    <a:ea typeface="Times New Roman"/>
                  </a:endParaRPr>
                </a:p>
                <a:p>
                  <a:pPr algn="ctr" fontAlgn="base">
                    <a:spcAft>
                      <a:spcPts val="0"/>
                    </a:spcAft>
                  </a:pPr>
                  <a:r>
                    <a:rPr lang="ru-RU" sz="1100" b="1" kern="1200" dirty="0">
                      <a:effectLst/>
                      <a:latin typeface="Arial"/>
                      <a:ea typeface="Times New Roman"/>
                      <a:cs typeface="Times New Roman"/>
                    </a:rPr>
                    <a:t>Европейски </a:t>
                  </a:r>
                  <a:r>
                    <a:rPr lang="ru-RU" sz="1100" b="1" kern="1200" dirty="0" err="1">
                      <a:effectLst/>
                      <a:latin typeface="Arial"/>
                      <a:ea typeface="Times New Roman"/>
                      <a:cs typeface="Times New Roman"/>
                    </a:rPr>
                    <a:t>структурни</a:t>
                  </a:r>
                  <a:r>
                    <a:rPr lang="ru-RU" sz="1100" b="1" kern="1200" dirty="0">
                      <a:effectLst/>
                      <a:latin typeface="Arial"/>
                      <a:ea typeface="Times New Roman"/>
                      <a:cs typeface="Times New Roman"/>
                    </a:rPr>
                    <a:t> и </a:t>
                  </a:r>
                  <a:r>
                    <a:rPr lang="ru-RU" sz="1100" b="1" kern="1200" dirty="0" err="1">
                      <a:effectLst/>
                      <a:latin typeface="Arial"/>
                      <a:ea typeface="Times New Roman"/>
                      <a:cs typeface="Times New Roman"/>
                    </a:rPr>
                    <a:t>инвестиционни</a:t>
                  </a:r>
                  <a:r>
                    <a:rPr lang="ru-RU" sz="1100" b="1" kern="1200" dirty="0">
                      <a:effectLst/>
                      <a:latin typeface="Arial"/>
                      <a:ea typeface="Times New Roman"/>
                      <a:cs typeface="Times New Roman"/>
                    </a:rPr>
                    <a:t> </a:t>
                  </a:r>
                  <a:r>
                    <a:rPr lang="ru-RU" sz="1100" b="1" kern="1200" dirty="0" err="1">
                      <a:effectLst/>
                      <a:latin typeface="Arial"/>
                      <a:ea typeface="Times New Roman"/>
                      <a:cs typeface="Times New Roman"/>
                    </a:rPr>
                    <a:t>фондове</a:t>
                  </a:r>
                  <a:endParaRPr lang="bg-BG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20" name="Групиране 19"/>
              <p:cNvGrpSpPr/>
              <p:nvPr/>
            </p:nvGrpSpPr>
            <p:grpSpPr>
              <a:xfrm>
                <a:off x="0" y="-369332"/>
                <a:ext cx="6648450" cy="1529239"/>
                <a:chOff x="0" y="-369332"/>
                <a:chExt cx="6648450" cy="1529239"/>
              </a:xfrm>
            </p:grpSpPr>
            <p:pic>
              <p:nvPicPr>
                <p:cNvPr id="21" name="Картина 20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024187" y="369332"/>
                  <a:ext cx="600075" cy="790575"/>
                </a:xfrm>
                <a:prstGeom prst="rect">
                  <a:avLst/>
                </a:prstGeom>
              </p:spPr>
            </p:pic>
            <p:sp>
              <p:nvSpPr>
                <p:cNvPr id="22" name="Текстово поле 10"/>
                <p:cNvSpPr txBox="1"/>
                <p:nvPr/>
              </p:nvSpPr>
              <p:spPr>
                <a:xfrm>
                  <a:off x="0" y="-369332"/>
                  <a:ext cx="6648450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fontAlgn="base">
                    <a:spcAft>
                      <a:spcPts val="0"/>
                    </a:spcAft>
                  </a:pP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ОБЩИНА МАДЖАРОВО</a:t>
                  </a:r>
                  <a:endParaRPr lang="bg-BG" sz="1200" dirty="0">
                    <a:effectLst/>
                    <a:latin typeface="Times New Roman"/>
                    <a:ea typeface="Times New Roman"/>
                  </a:endParaRPr>
                </a:p>
                <a:p>
                  <a:pPr algn="ctr" fontAlgn="base">
                    <a:spcAft>
                      <a:spcPts val="0"/>
                    </a:spcAft>
                  </a:pPr>
                  <a:r>
                    <a:rPr lang="ru-RU" sz="1400" b="1" kern="1200" dirty="0" smtClean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     Проект </a:t>
                  </a: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BG16M1OP002-3.019-0022-С01 </a:t>
                  </a:r>
                  <a:endParaRPr lang="ru-RU" sz="1400" b="1" kern="1200" dirty="0" smtClean="0">
                    <a:solidFill>
                      <a:srgbClr val="FF0000"/>
                    </a:solidFill>
                    <a:effectLst/>
                    <a:latin typeface="Arial"/>
                    <a:ea typeface="Times New Roman"/>
                    <a:cs typeface="Times New Roman"/>
                  </a:endParaRPr>
                </a:p>
                <a:p>
                  <a:pPr algn="ctr" fontAlgn="base">
                    <a:spcAft>
                      <a:spcPts val="0"/>
                    </a:spcAft>
                  </a:pPr>
                  <a:r>
                    <a:rPr lang="ru-RU" sz="1400" b="1" kern="1200" dirty="0" smtClean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„</a:t>
                  </a: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Натура 2000   </a:t>
                  </a:r>
                  <a:r>
                    <a:rPr lang="ru-RU" sz="1400" b="1" kern="1200" dirty="0" err="1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област</a:t>
                  </a: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 </a:t>
                  </a:r>
                  <a:r>
                    <a:rPr lang="ru-RU" sz="1400" b="1" kern="1200" dirty="0" err="1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Хасково</a:t>
                  </a:r>
                  <a:r>
                    <a:rPr lang="ru-RU" sz="1400" b="1" kern="1200" dirty="0">
                      <a:solidFill>
                        <a:srgbClr val="FF0000"/>
                      </a:solidFill>
                      <a:effectLst/>
                      <a:latin typeface="Arial"/>
                      <a:ea typeface="Times New Roman"/>
                      <a:cs typeface="Times New Roman"/>
                    </a:rPr>
                    <a:t>“</a:t>
                  </a:r>
                  <a:endParaRPr lang="bg-BG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9018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137729" y="3892492"/>
            <a:ext cx="6882146" cy="604005"/>
          </a:xfrm>
        </p:spPr>
        <p:txBody>
          <a:bodyPr/>
          <a:lstStyle/>
          <a:p>
            <a:pPr algn="l"/>
            <a:r>
              <a:rPr lang="ru-RU" dirty="0"/>
              <a:t/>
            </a:r>
            <a:br>
              <a:rPr lang="ru-RU" dirty="0"/>
            </a:b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По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селищна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локализация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териториален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обхват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ресурси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условно се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разделя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селищни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извънселищни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645953" y="780176"/>
            <a:ext cx="76088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Характерната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генезисна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особеност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туристическите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ресурси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обхващането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на две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съвършено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различни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групи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забележителности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: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природни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антропогенни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endParaRPr lang="bg-BG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2" name="Picture 4" descr="Най- старата църква&amp;quot;Свети Архангел Михаил&amp;quot; в маджаровското село Сеноклас  чества днес храмов празник - Регионални нови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773" y="1518840"/>
            <a:ext cx="3557311" cy="200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Картина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638" y="1537520"/>
            <a:ext cx="2892964" cy="1982307"/>
          </a:xfrm>
          <a:prstGeom prst="rect">
            <a:avLst/>
          </a:prstGeom>
        </p:spPr>
      </p:pic>
      <p:sp>
        <p:nvSpPr>
          <p:cNvPr id="7" name="Текстово поле 6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197721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171284" y="931507"/>
            <a:ext cx="6781479" cy="1274798"/>
          </a:xfrm>
        </p:spPr>
        <p:txBody>
          <a:bodyPr/>
          <a:lstStyle/>
          <a:p>
            <a:pPr algn="l"/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Важна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особеност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природните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туристически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ресурси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природното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въздействие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което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оказват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върху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човека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се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поддават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визуално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наблюдение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като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природни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забележителности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образувания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пещери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скални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феномени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др., или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чрез </a:t>
            </a:r>
            <a:r>
              <a:rPr lang="ru-RU" sz="1400" dirty="0" err="1" smtClean="0">
                <a:solidFill>
                  <a:schemeClr val="accent5">
                    <a:lumMod val="75000"/>
                  </a:schemeClr>
                </a:solidFill>
              </a:rPr>
              <a:t>природните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компоненти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–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релеф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климат,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води, флора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фауна,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почви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биоклимат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22" y="2676147"/>
            <a:ext cx="2393323" cy="1345634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272" y="2676147"/>
            <a:ext cx="2423063" cy="1362355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631" y="2206305"/>
            <a:ext cx="1594155" cy="2125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75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12396" y="570778"/>
            <a:ext cx="6567212" cy="1895585"/>
          </a:xfrm>
        </p:spPr>
        <p:txBody>
          <a:bodyPr/>
          <a:lstStyle/>
          <a:p>
            <a:pPr algn="l"/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Антропогенните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ресурси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обуславящи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туристическото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развитие,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свързани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евристични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познавателно-въздействащи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интереси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потребности, впечатления и очертания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съвременния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турист.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Голяма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част от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пътувания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обусловени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от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придобиването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нови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познавателни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- археологически, исторически,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религиозни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културни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стопански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етнографски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фолклорни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спортни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предпочитания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пътуващите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предпоставка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за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разширяване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разграничаване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отделните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видове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endParaRPr lang="bg-BG" dirty="0"/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00" y="2765581"/>
            <a:ext cx="2829668" cy="1607760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55" y="2765581"/>
            <a:ext cx="2419470" cy="1607760"/>
          </a:xfrm>
          <a:prstGeom prst="rect">
            <a:avLst/>
          </a:prstGeo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104" y="2759859"/>
            <a:ext cx="2420224" cy="161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36896" y="662730"/>
            <a:ext cx="7977930" cy="4144163"/>
          </a:xfrm>
        </p:spPr>
        <p:txBody>
          <a:bodyPr/>
          <a:lstStyle/>
          <a:p>
            <a:pPr algn="l"/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Съгласно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заключениета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Националната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информационна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комуникационна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стратегия за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мрежата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Натура 2000,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териториите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попадащи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мрежата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Натура 2000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включват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обширни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зони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които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са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носител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значим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природно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ресурсен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потенциал. 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1400" dirty="0" err="1" smtClean="0">
                <a:solidFill>
                  <a:schemeClr val="accent4">
                    <a:lumMod val="75000"/>
                  </a:schemeClr>
                </a:solidFill>
              </a:rPr>
              <a:t>Неговото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оползотворяване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за целите на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развитието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зелен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туризъм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безспорно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може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да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осигури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икономическото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социалното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съживяване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редица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райони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по-малки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населени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места в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страната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които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се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намират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непосредствена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близост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до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ценни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природни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обекти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културно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-исторически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паметници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други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ресурси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с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туристическо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значение на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територията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защитените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зони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какъвто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е и региона на </a:t>
            </a:r>
            <a:r>
              <a:rPr lang="ru-RU" sz="1400" dirty="0" err="1" smtClean="0">
                <a:solidFill>
                  <a:schemeClr val="accent4">
                    <a:lumMod val="75000"/>
                  </a:schemeClr>
                </a:solidFill>
              </a:rPr>
              <a:t>Хасково</a:t>
            </a:r>
            <a:r>
              <a:rPr lang="bg-BG" sz="1400" dirty="0" smtClean="0">
                <a:solidFill>
                  <a:schemeClr val="accent4">
                    <a:lumMod val="75000"/>
                  </a:schemeClr>
                </a:solidFill>
              </a:rPr>
              <a:t>, респективно Маджарово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b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1400" dirty="0" err="1" smtClean="0">
                <a:solidFill>
                  <a:schemeClr val="accent4">
                    <a:lumMod val="75000"/>
                  </a:schemeClr>
                </a:solidFill>
              </a:rPr>
              <a:t>Развитието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на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зеления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туризъм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като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малък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или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семеен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бизнес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осигурява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местните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хора стимул да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останат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да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работят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природните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райони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и по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този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начин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допринася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за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предотвратяване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обезлюдяването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осигурявайки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устойчива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заетост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стабилни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доходи.</a:t>
            </a:r>
            <a:br>
              <a:rPr lang="ru-RU" sz="14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Това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до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голяма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степен се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определя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от факта, че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защитените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зони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в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екологичната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мрежа Натура 2000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повече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от всяка друга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територия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притежават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ресурси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и потенциал,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които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позволяват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предоставянето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комплексен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туристически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продукт.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Този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продукт се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базира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и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създава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основата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изключителното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многообразие от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налични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туристически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ресурси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, с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които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разполагат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защитените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зони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като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той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може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да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включва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комбинации 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от </a:t>
            </a:r>
            <a:r>
              <a:rPr lang="ru-RU" sz="1400" dirty="0" err="1" smtClean="0">
                <a:solidFill>
                  <a:schemeClr val="accent4">
                    <a:lumMod val="75000"/>
                  </a:schemeClr>
                </a:solidFill>
              </a:rPr>
              <a:t>различни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4">
                    <a:lumMod val="75000"/>
                  </a:schemeClr>
                </a:solidFill>
              </a:rPr>
              <a:t>форми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 на </a:t>
            </a:r>
            <a:r>
              <a:rPr lang="ru-RU" sz="1400" dirty="0" err="1" smtClean="0">
                <a:solidFill>
                  <a:schemeClr val="accent4">
                    <a:lumMod val="75000"/>
                  </a:schemeClr>
                </a:solidFill>
              </a:rPr>
              <a:t>туризъм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bg-BG" sz="1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155054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лавие 1"/>
          <p:cNvSpPr>
            <a:spLocks noGrp="1"/>
          </p:cNvSpPr>
          <p:nvPr>
            <p:ph type="ctrTitle"/>
          </p:nvPr>
        </p:nvSpPr>
        <p:spPr>
          <a:xfrm>
            <a:off x="696286" y="629502"/>
            <a:ext cx="8127564" cy="1056685"/>
          </a:xfrm>
        </p:spPr>
        <p:txBody>
          <a:bodyPr/>
          <a:lstStyle/>
          <a:p>
            <a:pPr algn="l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Познавателен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като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например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геотуризъм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(с акцент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върху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скалното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разнообразие),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орнитотуризъм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който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включва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туристически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програми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за наблюдение на редки и 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застрашени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птици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ботанически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туризъм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включващ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маршрути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за наблюдение на редки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застрашени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растения и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дървесни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</a:rPr>
              <a:t>видове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bg-BG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2000</a:t>
            </a:r>
            <a:endParaRPr lang="bg-BG" sz="2400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696286" y="1921350"/>
            <a:ext cx="78017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 регион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Хасково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част от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който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е и община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Маджарово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установени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1 950 вида растения, 350 вида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пеперуди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21 вида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риби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10 вида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земноводни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26 вида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влечуги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273 вида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птици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59 вида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бозайници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</a:p>
          <a:p>
            <a:endParaRPr lang="ru-RU" dirty="0"/>
          </a:p>
        </p:txBody>
      </p:sp>
      <p:pic>
        <p:nvPicPr>
          <p:cNvPr id="2050" name="Picture 2" descr="http://www.zoomania.org/wp-content/uploads/2012/04/Bombina_variegata_3-150x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774" y="2893502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627" y="2906523"/>
            <a:ext cx="1626853" cy="1428750"/>
          </a:xfrm>
          <a:prstGeom prst="rect">
            <a:avLst/>
          </a:prstGeom>
        </p:spPr>
      </p:pic>
      <p:pic>
        <p:nvPicPr>
          <p:cNvPr id="9" name="Картина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14" y="2907047"/>
            <a:ext cx="1051639" cy="1402186"/>
          </a:xfrm>
          <a:prstGeom prst="rect">
            <a:avLst/>
          </a:prstGeom>
        </p:spPr>
      </p:pic>
      <p:pic>
        <p:nvPicPr>
          <p:cNvPr id="11" name="Картина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4956" y="2906523"/>
            <a:ext cx="1557715" cy="1402709"/>
          </a:xfrm>
          <a:prstGeom prst="rect">
            <a:avLst/>
          </a:prstGeom>
        </p:spPr>
      </p:pic>
      <p:pic>
        <p:nvPicPr>
          <p:cNvPr id="12" name="Картина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5583" y="2893502"/>
            <a:ext cx="1882660" cy="141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5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 поле 2"/>
          <p:cNvSpPr txBox="1"/>
          <p:nvPr/>
        </p:nvSpPr>
        <p:spPr>
          <a:xfrm>
            <a:off x="600833" y="847288"/>
            <a:ext cx="77713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Маджарово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едно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от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най-добрите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места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България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наблюдение на </a:t>
            </a:r>
            <a:r>
              <a:rPr lang="ru-RU" b="1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птици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(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бърдуочинг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).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територията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Маджарово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установени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174 вида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птици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от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които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40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включени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Червената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книга на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България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а 78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от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европейско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природозащитно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значение. </a:t>
            </a:r>
            <a:endParaRPr lang="bg-BG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5016617" y="0"/>
            <a:ext cx="2306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1"/>
                </a:solidFill>
              </a:rPr>
              <a:t>Натура </a:t>
            </a:r>
            <a:r>
              <a:rPr lang="bg-BG" sz="2400" dirty="0" smtClean="0">
                <a:solidFill>
                  <a:schemeClr val="accent1"/>
                </a:solidFill>
              </a:rPr>
              <a:t>2000 </a:t>
            </a:r>
            <a:endParaRPr lang="bg-BG" sz="2400" dirty="0"/>
          </a:p>
        </p:txBody>
      </p:sp>
      <p:sp>
        <p:nvSpPr>
          <p:cNvPr id="5" name="Текстово поле 4"/>
          <p:cNvSpPr txBox="1"/>
          <p:nvPr/>
        </p:nvSpPr>
        <p:spPr>
          <a:xfrm>
            <a:off x="600833" y="1925408"/>
            <a:ext cx="63674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Най-атрактивни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за района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обаче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са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лешоядите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  <a:p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Тук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се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намира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една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от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колониите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 </a:t>
            </a:r>
            <a:r>
              <a:rPr lang="ru-RU" kern="1200" dirty="0" err="1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белоглавия</a:t>
            </a:r>
            <a:r>
              <a:rPr lang="ru-RU" kern="1200" dirty="0" smtClean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лешояд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в </a:t>
            </a:r>
            <a:r>
              <a:rPr lang="ru-RU" kern="1200" dirty="0" err="1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България</a:t>
            </a:r>
            <a:r>
              <a:rPr lang="ru-RU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  <a:endParaRPr lang="bg-BG" kern="1200" dirty="0"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\\datacenter\Public\Work-Petrova\P12502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50" y="2534900"/>
            <a:ext cx="2946793" cy="221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datacenter\Public\Work-Petrova\P11505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915" y="2534899"/>
            <a:ext cx="2946793" cy="221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73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1898</TotalTime>
  <Words>2256</Words>
  <Application>Microsoft Office PowerPoint</Application>
  <PresentationFormat>Презентация на цял екран (16:9)</PresentationFormat>
  <Paragraphs>121</Paragraphs>
  <Slides>30</Slides>
  <Notes>1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30</vt:i4>
      </vt:variant>
    </vt:vector>
  </HeadingPairs>
  <TitlesOfParts>
    <vt:vector size="35" baseType="lpstr">
      <vt:lpstr>Arial</vt:lpstr>
      <vt:lpstr>Times New Roman</vt:lpstr>
      <vt:lpstr>Century Gothic</vt:lpstr>
      <vt:lpstr>Wingdings 2</vt:lpstr>
      <vt:lpstr>Остин</vt:lpstr>
      <vt:lpstr>Презентация на PowerPoint</vt:lpstr>
      <vt:lpstr>Натура 2000 вече се доказва като важен фактор на много местни икономики чрез привличане на туристи, чиито изразходени средства подпомагат тези икономики.  Като потенциал на региона свързан с възможностите за развитие съобразени с предмета и целите на опазване в зоните от мрежата Натура 2000 се откроява възможността за развитие на екологични форми на туризъм. </vt:lpstr>
      <vt:lpstr>Туристическите ресурси се отличават най-вече със своя регионален и териториален обхват, те са центърът, а някои автори ги определят и като сърцевината на туристическия продукт. Туристическите ресурси се отличават със своята неповторимост и затова имат своята привлекателност за туриста. Притегателната сила, значимост и рекламна популярност на даден  регионален туристически ресурс се измерва съобразно постоянния туристопоток. </vt:lpstr>
      <vt:lpstr> По селищна локализация и териториален обхват туристическите ресурси условно се разделя на селищни и извънселищни.</vt:lpstr>
      <vt:lpstr>Важна особеност на природните туристически ресурси е природното въздействие, което оказват върху човека и се поддават на визуално наблюдение като природни забележителности, образувания, пещери, скални феномени и др., или чрез природните компоненти – релеф, климат, води, флора, фауна, почви, биоклимат.</vt:lpstr>
      <vt:lpstr>Антропогенните туристически ресурси, обуславящи туристическото развитие, са свързани с евристични и познавателно-въздействащи интереси, потребности, впечатления и очертания на съвременния турист. Голяма част от туристическите пътувания са обусловени от придобиването на нови познавателни - археологически, исторически, религиозни, културни, стопански, етнографски и фолклорни, спортни предпочитания на пътуващите и са предпоставка за разширяване и разграничаване на отделните видове туризъм. </vt:lpstr>
      <vt:lpstr>Съгласно заключениета в Националната информационна и комуникационна стратегия за мрежата Натура 2000, териториите, попадащи в мрежата Натура 2000 включват обширни зони, които са носител на значим природно ресурсен потенциал.  Неговото оползотворяване за целите на развитието на зелен туризъм безспорно може да осигури  икономическото и социалното съживяване на редица райони с по-малки населени места в страната, които се намират в непосредствена близост до ценни природни обекти, културно-исторически паметници и други ресурси с туристическо значение на територията на защитените зони, какъвто е и региона на Хасково, респективно Маджарово.  Развитието на зеления туризъм като малък или семеен бизнес осигурява на местните хора стимул да останат да работят в природните райони и по този начин допринася за предотвратяване на обезлюдяването, осигурявайки устойчива заетост и стабилни доходи. Това до голяма степен се определя от факта, че защитените зони в екологичната мрежа Натура 2000 повече от всяка друга територия притежават ресурси и потенциал, които позволяват предоставянето на комплексен туристически продукт. Този продукт се базира и създава на основата на изключителното многообразие от налични туристически ресурси, с които разполагат защитените зони, като той може да включва комбинации от различни форми на туризъм.</vt:lpstr>
      <vt:lpstr>Познавателен туризъм, като например геотуризъм (с акцент върху скалното разнообразие), орнитотуризъм, който включва туристически програми за наблюдение на редки и  застрашени птици, ботанически туризъм, включващ маршрути за наблюдение на редки и застрашени растения и дървесни видове.</vt:lpstr>
      <vt:lpstr>Презентация на PowerPoint</vt:lpstr>
      <vt:lpstr>Естествено, като говорим за наблюдение на птици в региона, първата асоциация е Природозащитния център, който е създаден от Българското дружество за защита на птиците през 1996 г. като природозащитен, посетителски и информационен център. Той е изграден с финансовата подкрепа на швейцарското правителство в рамките на Българо-швейцарската програма за опазване на биоразнообразието и е първия по рода си природозащитен център в България.</vt:lpstr>
      <vt:lpstr>Презентация на PowerPoint</vt:lpstr>
      <vt:lpstr>Района на Маджарово е известен и с находища на аметисти, ахати, ясписи, опали и др. полускъпоценни камъни и минерали.  Търсенето им, особено по поречието на р.Арда, би представлявало едно незабравимо приключение.</vt:lpstr>
      <vt:lpstr>Към познавателния туризъм спокойно можем да причислим защитените територии и защитените зони</vt:lpstr>
      <vt:lpstr>Защитени зони от Натура 2000</vt:lpstr>
      <vt:lpstr>Активен зелен туризъм – туристически програми, които включват практикуването на различни спортове в естествената природна среда: водни спортове (рафтинг, кану-каяк и др.), зимни спортове (ски походи, преходи със снегоходки и т.н.), екстремни спортове (бънджи скокове, скално катерене и др.)</vt:lpstr>
      <vt:lpstr>Културен и туризъм – посещения за запознаване с културните\исторически обекти и паметници на територията на защитените зони от мрежата НАТУРА 2000, както и за представяне на различни атракции, свързани с местния бит – обичаи, празници, специфични обреди и елементи на местния фолклор, демонстрации на местни занаяти, организиране на дегустации на местни храни и вина и пр. Исторически обеки в Маджаровско: крепост на в. Хисаря при с. Сеноклас, римски път – с. Долни Главанак, скален релеф-с. Горно Поле, скална гробница при с. Горно Поле, скални ниши в м. Хамбаркая, тракийски култов мегалитен паметник кромлех, при с. Долни Главанак, шарапана в м. Големия бурун и др.</vt:lpstr>
      <vt:lpstr>Селски туризъм в комбинация с посещение на природни и исторически забележителности – този продукт включва престой в селска къща в комбинация с пешеходни познавателни турове – т.е. продукти, комбиниращи селски с културно-познавателен и/или исторически туризъм съобразно наличните ресурси на съответната защитена зона.</vt:lpstr>
      <vt:lpstr>Религиозен туризъм – специфичен продукт, който комбинира престоя сред съхранената природна среда с посещението на различни религиозни обекти – църкви, манастири, светилища, намиращи се на територията на защитените зони от мрежата НАТУРА 2000. Църкви в Маджаровско:  “Св. Архангел Михаил” в Сеноклас,  “Св. Атанасий” в Ефрем,  “Св. Велики мъченик Димитрий Солунски” в Бориславци, “Св. Димитър” в Долни Главанак.</vt:lpstr>
      <vt:lpstr>Презентация на PowerPoint</vt:lpstr>
      <vt:lpstr>„Good life” продукти – те включват предлагането на занимания, в които хората обичайно не участват в ежедневието си, и които се асоциират с „по-добрия живот” – животът, който залага на обикновените неща (като например посетителите да опитат здравословна екологично чиста храна – местно производство) и на близостта до природата, която носи удоволствие и наслада.</vt:lpstr>
      <vt:lpstr>Мярка 12 на ДФЗ „Плащания за Натура 2000 и рамковата директива за водите”</vt:lpstr>
      <vt:lpstr>ДОБРИ ПРАКТИКИ И ОПИТ ОТ ДРУГИ РЕГИОНИ/ДЪРЖАВИ, ПРИЛОЖИМИ ЗА РЕГИОНА</vt:lpstr>
      <vt:lpstr>2.Проект "Разнообразяване и популяризиране на туристическите продукти и услуги в Рибарската област „Високи Западни Родопи”   Основни дейности: обучителни семинари в областта на туризма, разработване на нови туристически пакети, маркетинг и пазарно позициониране на дестинацията, обмяна на опит и популяризиране на добри практики, учебно пътуване.  Очаквани резултати: изграден капацитет на заинтересованите страни,  разработени туристически пакети,  маркетинг и пазарно позициониране на дестинацията,  обмяна на опит и популяризиране на добри практики,  повишената разпознаваемост на територията ВЗР като място с благоприятни природни характеристики и дадености за развитие на въдичарство и практикуване на екосъобразен туризъм, подобрен имидж на РО като атрактивна риболовна туристическа дестинация в Западните Родопи.  Подобен проект е напълно приложим и в регион Маджарово, където с подобни дейности може да се повиши капацитета на заинтересованите страни и местните власти за развитие на туристически продукти с добавена стойност за местното население.</vt:lpstr>
      <vt:lpstr>3.Еко селище Азарея (близо до Троян)</vt:lpstr>
      <vt:lpstr>4.Еко селище Омая, област Благоевград</vt:lpstr>
      <vt:lpstr>5.Приключенско еко селище Иглика, Област Кюстендил</vt:lpstr>
      <vt:lpstr>6.Земеделие за консервация в Бурен (местност Ирландия)</vt:lpstr>
      <vt:lpstr>6.Земеделие за консервация в Бурен (местност Ирландия)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Балнеотуризмът и ресурсите на Поморийското езеро</dc:title>
  <dc:creator>Svetlana</dc:creator>
  <cp:lastModifiedBy>Диана Петрова</cp:lastModifiedBy>
  <cp:revision>202</cp:revision>
  <cp:lastPrinted>2021-05-12T07:53:05Z</cp:lastPrinted>
  <dcterms:modified xsi:type="dcterms:W3CDTF">2021-09-08T10:48:26Z</dcterms:modified>
</cp:coreProperties>
</file>