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41" r:id="rId2"/>
    <p:sldId id="345" r:id="rId3"/>
    <p:sldId id="400" r:id="rId4"/>
    <p:sldId id="401" r:id="rId5"/>
    <p:sldId id="406" r:id="rId6"/>
    <p:sldId id="403" r:id="rId7"/>
    <p:sldId id="405" r:id="rId8"/>
    <p:sldId id="450" r:id="rId9"/>
    <p:sldId id="448" r:id="rId10"/>
    <p:sldId id="451" r:id="rId11"/>
    <p:sldId id="452" r:id="rId12"/>
    <p:sldId id="456" r:id="rId13"/>
    <p:sldId id="457" r:id="rId14"/>
    <p:sldId id="458" r:id="rId15"/>
    <p:sldId id="459" r:id="rId16"/>
    <p:sldId id="460" r:id="rId17"/>
    <p:sldId id="461" r:id="rId18"/>
    <p:sldId id="462" r:id="rId19"/>
    <p:sldId id="468" r:id="rId20"/>
    <p:sldId id="463" r:id="rId21"/>
    <p:sldId id="467" r:id="rId22"/>
    <p:sldId id="409" r:id="rId23"/>
    <p:sldId id="449" r:id="rId24"/>
    <p:sldId id="464" r:id="rId25"/>
    <p:sldId id="465" r:id="rId26"/>
    <p:sldId id="466" r:id="rId27"/>
    <p:sldId id="421" r:id="rId28"/>
    <p:sldId id="411" r:id="rId29"/>
    <p:sldId id="470" r:id="rId30"/>
    <p:sldId id="471" r:id="rId31"/>
    <p:sldId id="469" r:id="rId32"/>
    <p:sldId id="442" r:id="rId33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066B"/>
    <a:srgbClr val="236F7A"/>
    <a:srgbClr val="C75102"/>
    <a:srgbClr val="FF9D00"/>
    <a:srgbClr val="FF6702"/>
    <a:srgbClr val="FF3305"/>
    <a:srgbClr val="CF3E00"/>
    <a:srgbClr val="EEB4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ен стил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2537" autoAdjust="0"/>
  </p:normalViewPr>
  <p:slideViewPr>
    <p:cSldViewPr>
      <p:cViewPr varScale="1">
        <p:scale>
          <a:sx n="101" d="100"/>
          <a:sy n="101" d="100"/>
        </p:scale>
        <p:origin x="126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E6C68C-F57A-4113-8255-933341B6E1CF}" type="datetimeFigureOut">
              <a:rPr lang="bg-BG" smtClean="0"/>
              <a:t>8.9.2021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4BB91F-1A18-473B-BE18-6AEC9D3EF0E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45650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38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774FB49D-09CD-47F5-9571-574363F0637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09809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2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28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56288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8FB07AF9-0E8D-48F2-BD5B-3FB9ABC5EC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6B5CC3-5041-448B-BF71-96E3608C3A67}" type="slidenum">
              <a:rPr lang="bg-BG" altLang="en-US" smtClean="0"/>
              <a:pPr>
                <a:spcBef>
                  <a:spcPct val="0"/>
                </a:spcBef>
              </a:pPr>
              <a:t>32</a:t>
            </a:fld>
            <a:endParaRPr lang="bg-BG" altLang="en-US"/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id="{25FC5FF1-C25D-47C6-AD2B-FBA4B4BD6E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5F7E4454-CD9A-487C-823D-4FCCFC9E29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3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78414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4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21396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5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59645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6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03537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7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46149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22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32174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23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5755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8E49E-6267-4552-AA77-1EE585B50604}" type="slidenum">
              <a:rPr lang="bg-BG" smtClean="0"/>
              <a:pPr/>
              <a:t>27</a:t>
            </a:fld>
            <a:endParaRPr lang="bg-BG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80815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0"/>
            <a:ext cx="7467600" cy="1371600"/>
          </a:xfrm>
        </p:spPr>
        <p:txBody>
          <a:bodyPr/>
          <a:lstStyle>
            <a:lvl1pPr algn="r">
              <a:lnSpc>
                <a:spcPct val="80000"/>
              </a:lnSpc>
              <a:defRPr sz="5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4038600"/>
            <a:ext cx="5410200" cy="10668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62200" y="6172200"/>
            <a:ext cx="4343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F5CF1-9B94-4BC0-9E20-FAF99B4A4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22CB4-6EAC-46C4-A749-BC8C8F28B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9850" y="304800"/>
            <a:ext cx="1885950" cy="5715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4800"/>
            <a:ext cx="5505450" cy="5715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0877B-2581-4131-B39F-64AD65E3E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77329-EE19-48A6-8902-84B54C7DB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912C9-F2C5-40E6-ABAA-50083FE37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524000"/>
            <a:ext cx="3695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24000"/>
            <a:ext cx="3695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D54C2-C9F5-41DC-83D1-5F8F76029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4416E-07E0-4BA3-8C64-25BAB719E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F9361-D639-4F48-8DDC-9910194C5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B980A-A179-465F-8712-D48950550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EA3AE-2FBE-4614-BB5D-B52DF799E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83C92-B459-40B7-8FCD-2409F4CC2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48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524000"/>
            <a:ext cx="7543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90800" y="60960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62400" y="60960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0960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/>
            </a:lvl1pPr>
          </a:lstStyle>
          <a:p>
            <a:pPr>
              <a:defRPr/>
            </a:pPr>
            <a:fld id="{E83AD9F6-2BAE-42D6-81AB-B24995EF1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5.moew.government.bg/wp-content/uploads/filebase/Nature/Biodiversity/Direktivi/2009-147-EC-BirdDirective-BG.pdf" TargetMode="External"/><Relationship Id="rId4" Type="http://schemas.openxmlformats.org/officeDocument/2006/relationships/hyperlink" Target="http://www5.moew.government.bg/wp-content/uploads/filebase/Nature/Biodiversity/Direktivi/92-43-EIO-BG.pdf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5.moew.government.bg/wp-content/uploads/filebase/Nature/Natura%202000/Zakoni_naredbi_guidance/Biodiversity_Act_BGREV2015.pdf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0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05263"/>
            <a:ext cx="8893175" cy="2852737"/>
          </a:xfrm>
          <a:noFill/>
          <a:ln/>
        </p:spPr>
        <p:txBody>
          <a:bodyPr/>
          <a:lstStyle/>
          <a:p>
            <a:pPr algn="ctr"/>
            <a:r>
              <a:rPr lang="en-AU" sz="2400" dirty="0">
                <a:solidFill>
                  <a:schemeClr val="bg1"/>
                </a:solidFill>
                <a:latin typeface="Comic Sans MS" pitchFamily="66" charset="0"/>
              </a:rPr>
              <a:t/>
            </a:r>
            <a:br>
              <a:rPr lang="en-AU" sz="2400" dirty="0">
                <a:solidFill>
                  <a:schemeClr val="bg1"/>
                </a:solidFill>
                <a:latin typeface="Comic Sans MS" pitchFamily="66" charset="0"/>
              </a:rPr>
            </a:br>
            <a:endParaRPr lang="bg-BG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210" y="-53521"/>
            <a:ext cx="9243753" cy="6932815"/>
          </a:xfrm>
          <a:prstGeom prst="rect">
            <a:avLst/>
          </a:prstGeom>
        </p:spPr>
      </p:pic>
      <p:sp>
        <p:nvSpPr>
          <p:cNvPr id="37915" name="Rectangle 27"/>
          <p:cNvSpPr>
            <a:spLocks noChangeArrowheads="1"/>
          </p:cNvSpPr>
          <p:nvPr/>
        </p:nvSpPr>
        <p:spPr bwMode="auto">
          <a:xfrm>
            <a:off x="209200" y="2107571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bg-BG" sz="3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Екологичната мрежа Натура 2000 в </a:t>
            </a:r>
            <a:r>
              <a:rPr lang="bg-BG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региона на област Хасково и община Маджарово</a:t>
            </a:r>
            <a:endParaRPr lang="bg-BG" sz="32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Текстово поле 2"/>
          <p:cNvSpPr txBox="1"/>
          <p:nvPr/>
        </p:nvSpPr>
        <p:spPr>
          <a:xfrm>
            <a:off x="929280" y="4388590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Владимир Трифонов – РИОСВ-Хасково</a:t>
            </a: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553" y="129520"/>
            <a:ext cx="1361905" cy="1085714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525" y="180721"/>
            <a:ext cx="590476" cy="400000"/>
          </a:xfrm>
          <a:prstGeom prst="rect">
            <a:avLst/>
          </a:prstGeom>
        </p:spPr>
      </p:pic>
      <p:sp>
        <p:nvSpPr>
          <p:cNvPr id="6" name="Правоъгълник 5"/>
          <p:cNvSpPr/>
          <p:nvPr/>
        </p:nvSpPr>
        <p:spPr>
          <a:xfrm>
            <a:off x="128059" y="639170"/>
            <a:ext cx="1901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chemeClr val="bg2"/>
                </a:solidFill>
              </a:rPr>
              <a:t>Европейски </a:t>
            </a:r>
            <a:r>
              <a:rPr lang="ru-RU" sz="1100" dirty="0" err="1">
                <a:solidFill>
                  <a:schemeClr val="bg2"/>
                </a:solidFill>
              </a:rPr>
              <a:t>съюз</a:t>
            </a:r>
            <a:endParaRPr lang="ru-RU" sz="1100" dirty="0">
              <a:solidFill>
                <a:schemeClr val="bg2"/>
              </a:solidFill>
            </a:endParaRPr>
          </a:p>
          <a:p>
            <a:pPr algn="ctr"/>
            <a:r>
              <a:rPr lang="ru-RU" sz="1100" dirty="0">
                <a:solidFill>
                  <a:schemeClr val="bg2"/>
                </a:solidFill>
              </a:rPr>
              <a:t>Европейски </a:t>
            </a:r>
            <a:r>
              <a:rPr lang="ru-RU" sz="1100" dirty="0" err="1">
                <a:solidFill>
                  <a:schemeClr val="bg2"/>
                </a:solidFill>
              </a:rPr>
              <a:t>структурни</a:t>
            </a:r>
            <a:r>
              <a:rPr lang="ru-RU" sz="1100" dirty="0">
                <a:solidFill>
                  <a:schemeClr val="bg2"/>
                </a:solidFill>
              </a:rPr>
              <a:t> и </a:t>
            </a:r>
            <a:r>
              <a:rPr lang="ru-RU" sz="1100" dirty="0" err="1">
                <a:solidFill>
                  <a:schemeClr val="bg2"/>
                </a:solidFill>
              </a:rPr>
              <a:t>инвестиционни</a:t>
            </a:r>
            <a:r>
              <a:rPr lang="ru-RU" sz="1100" dirty="0">
                <a:solidFill>
                  <a:schemeClr val="bg2"/>
                </a:solidFill>
              </a:rPr>
              <a:t> </a:t>
            </a:r>
            <a:r>
              <a:rPr lang="ru-RU" sz="1100" dirty="0" err="1">
                <a:solidFill>
                  <a:schemeClr val="bg2"/>
                </a:solidFill>
              </a:rPr>
              <a:t>фондове</a:t>
            </a:r>
            <a:endParaRPr lang="ru-RU" sz="1100" dirty="0">
              <a:solidFill>
                <a:schemeClr val="bg2"/>
              </a:solidFill>
            </a:endParaRPr>
          </a:p>
        </p:txBody>
      </p:sp>
      <p:pic>
        <p:nvPicPr>
          <p:cNvPr id="8" name="Картина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5976" y="819391"/>
            <a:ext cx="600000" cy="665393"/>
          </a:xfrm>
          <a:prstGeom prst="rect">
            <a:avLst/>
          </a:prstGeom>
        </p:spPr>
      </p:pic>
      <p:sp>
        <p:nvSpPr>
          <p:cNvPr id="11" name="Текстово поле 10"/>
          <p:cNvSpPr txBox="1"/>
          <p:nvPr/>
        </p:nvSpPr>
        <p:spPr>
          <a:xfrm>
            <a:off x="2195736" y="80727"/>
            <a:ext cx="48245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2"/>
                </a:solidFill>
              </a:rPr>
              <a:t>ОБЩИНА МАДЖАРОВО</a:t>
            </a:r>
          </a:p>
          <a:p>
            <a:pPr algn="ctr"/>
            <a:r>
              <a:rPr lang="ru-RU" sz="1400" dirty="0">
                <a:solidFill>
                  <a:schemeClr val="bg2"/>
                </a:solidFill>
              </a:rPr>
              <a:t>Проект BG16M1OP002-3.019-0022-С01 „Натура 2000 в </a:t>
            </a:r>
            <a:r>
              <a:rPr lang="ru-RU" sz="1400" dirty="0" err="1">
                <a:solidFill>
                  <a:schemeClr val="bg2"/>
                </a:solidFill>
              </a:rPr>
              <a:t>област</a:t>
            </a:r>
            <a:r>
              <a:rPr lang="ru-RU" sz="1400" dirty="0">
                <a:solidFill>
                  <a:schemeClr val="bg2"/>
                </a:solidFill>
              </a:rPr>
              <a:t> </a:t>
            </a:r>
            <a:r>
              <a:rPr lang="ru-RU" sz="1400" dirty="0" err="1">
                <a:solidFill>
                  <a:schemeClr val="bg2"/>
                </a:solidFill>
              </a:rPr>
              <a:t>Хасково</a:t>
            </a:r>
            <a:r>
              <a:rPr lang="ru-RU" sz="1400" dirty="0">
                <a:solidFill>
                  <a:schemeClr val="bg2"/>
                </a:solidFill>
              </a:rPr>
              <a:t>“</a:t>
            </a:r>
          </a:p>
        </p:txBody>
      </p:sp>
      <p:sp>
        <p:nvSpPr>
          <p:cNvPr id="12" name="Текстово поле 11"/>
          <p:cNvSpPr txBox="1"/>
          <p:nvPr/>
        </p:nvSpPr>
        <p:spPr>
          <a:xfrm>
            <a:off x="0" y="5714175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Този документ е създаден с финансова подкрепа на Оперативна програма „Околна среда 2014-2020г“, съфинансирана от Европейския съюз чрез Европейския фонд за регионално развитие и Кохезионния фонд, по проект </a:t>
            </a:r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BG16M1OP002-3.019-0022-</a:t>
            </a:r>
            <a:r>
              <a:rPr lang="bg-BG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С01 „Натура 2000 в област Хасково“. Цялата отговорност за съдържанието на документа се носи от община Маджарово и при никакви обстоятелства не може да се приеме, че неговото съдържание отразява официалното становище на Европейския съюз и Управляващия орган.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0" grpId="0"/>
      <p:bldP spid="379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566420" y="715516"/>
            <a:ext cx="4293096" cy="2862064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251520" y="404664"/>
            <a:ext cx="590465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Чл. 4.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 цели:</a:t>
            </a: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дългосрочното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биологичното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геологичното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ландшафтното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разнообразие;</a:t>
            </a: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осигуряването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достатъчни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качество места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размножаване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хранене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почивка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включително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при миграция,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линеене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зимуване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дивите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животни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3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създаването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условия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генетичен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обмен между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разделени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популации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4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участието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Република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България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европейските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световните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мрежи;</a:t>
            </a: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5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ограничаване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негативното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антропогенно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въздействие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върху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022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107504" y="44624"/>
            <a:ext cx="424847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Важно е да се разграничават термините „защитени зони“ и „защитени територии“!</a:t>
            </a: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В </a:t>
            </a: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обхвата на РИОСВ-Хасково са обявени общо 94 защитени територии по Закона за защитените </a:t>
            </a:r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територии, както следва:</a:t>
            </a: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 резерват – Вълчи дол</a:t>
            </a: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4 поддържани резервата</a:t>
            </a: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39 защитени местности</a:t>
            </a: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50 природни забележителности</a:t>
            </a: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dirty="0" smtClean="0"/>
              <a:t>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0958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 поле 2"/>
          <p:cNvSpPr txBox="1"/>
          <p:nvPr/>
        </p:nvSpPr>
        <p:spPr>
          <a:xfrm>
            <a:off x="0" y="34304"/>
            <a:ext cx="3851920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bg-BG" sz="18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bg-BG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Ще разгледаме 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Защитена зона „Родопи – Източни“ с код </a:t>
            </a:r>
            <a:r>
              <a:rPr lang="en-US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,</a:t>
            </a:r>
            <a:r>
              <a:rPr lang="bg-BG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за опазване на природните местообитания и дивата флора и фауна, обявена със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ЗАПОВЕД № 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РД-267/31.03.2021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. на МОСВ на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площ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от 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217446.89 ха.</a:t>
            </a:r>
          </a:p>
          <a:p>
            <a:pPr algn="just"/>
            <a:endParaRPr lang="ru-RU" sz="18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зона 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обявена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 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цел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типовете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местообитания,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посочени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т. 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2.1,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местообитанията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посочените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т. 2.2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техните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популации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разпространение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границите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зоната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за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постигане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благоприятното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им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природозащитно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състояние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Континенталния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биогеографски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регион;</a:t>
            </a:r>
          </a:p>
          <a:p>
            <a:pPr algn="just"/>
            <a:endParaRPr lang="ru-RU" sz="18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662" y="34305"/>
            <a:ext cx="51453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6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088"/>
            <a:ext cx="9144000" cy="6071248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251520" y="382088"/>
            <a:ext cx="87849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Защитена зона „Родопи – Източни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“</a:t>
            </a:r>
            <a:r>
              <a:rPr lang="en-US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2</a:t>
            </a:r>
          </a:p>
          <a:p>
            <a:pPr algn="just"/>
            <a:endParaRPr lang="en-US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Предмет на опазване в защитена зона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BG0001032 „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Родопи – Източни“ са: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2.1. следните типове природни местообитания по чл. 6, ал. 1, т. 1 от Закона за биологичното разнообразие (ЗБР):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3140 Твърди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олиготрофни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до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мезотрофни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води с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бентосни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формации от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Chara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3260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Равнинни или планински реки с растителност от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Ranunculion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fluitantis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CallitrichoBatrachion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5130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Съобщества на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Juniperus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communis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върху варовик;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5210 Храсталаци с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Juniperus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spp.;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6110 *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Отворени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калцифилни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базифилни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тревни съобщества от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Alysso-Sedion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albi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6210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Полуестествени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сухи тревни и храстови съобщества върху варовик (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Festuco-Brometalia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)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(*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важни местообитания на орхидеи);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6220 *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Псевдостепи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житни и едногодишни растения от клас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Thero-Brachypodietea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62A0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Източно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субсредиземноморски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сухи тревни съобщества;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62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D0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Оро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-мизийски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ацидофилни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тревни съобщества;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6510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Низинни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сенокосни ливади;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6520 Планински сенокосни ливади;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8210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Хазмофитна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растителност по варовикови скални склонове;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8220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Хазмофитна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растителност по силикатни скални склонове;</a:t>
            </a:r>
          </a:p>
          <a:p>
            <a:pPr algn="just"/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8230 Силикатни скали с пионерна растителност от съюзите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Sedo-Scleranthion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или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Sedo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albi-Veronicion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dillenii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8310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Неблагоустроени пещери</a:t>
            </a: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; </a:t>
            </a:r>
            <a:endParaRPr lang="en-US" sz="16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516869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364" y="1196752"/>
            <a:ext cx="3131840" cy="4697760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251520" y="260648"/>
            <a:ext cx="835292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8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Защитена зона „Родопи – Източни</a:t>
            </a:r>
            <a:r>
              <a:rPr lang="bg-BG" sz="18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“</a:t>
            </a:r>
            <a:r>
              <a:rPr lang="en-US" sz="18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3</a:t>
            </a:r>
            <a:endParaRPr lang="en-US" sz="18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endParaRPr lang="bg-BG" sz="18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2.1. следните типове природни местообитания по чл. 6, ал. 1, т. 1 от Закона за биологичното разнообразие (ЗБР):</a:t>
            </a:r>
          </a:p>
          <a:p>
            <a:pPr algn="just">
              <a:spcBef>
                <a:spcPts val="300"/>
              </a:spcBef>
            </a:pPr>
            <a:endParaRPr lang="en-US" sz="16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9130 Букови гори от типа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Asperulo-Fagetum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9150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Термофилни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букови гори (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CephalantheroFagion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9170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Дъбово-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габърови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гори от типа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GalioCarpinetum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91AA *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Източни гори от космат дъб;</a:t>
            </a: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E0 *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Алувиални гори с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Alnus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glutinosa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Fraxinus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bg-BG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excelsior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Alno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-Pandion,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Alnion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incanae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Salicion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albae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91M0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Балкано-панонски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церово-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горунови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гори;</a:t>
            </a: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91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W0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Мизийски букови гори;</a:t>
            </a: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92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A0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Крайречни галерии от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Salix alba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Populus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alba;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92C0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Гори от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Platanus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orientalis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>
              <a:spcBef>
                <a:spcPts val="300"/>
              </a:spcBef>
            </a:pPr>
            <a:r>
              <a:rPr lang="en-US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– 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92D0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Южни крайречни галерии и храсталаци </a:t>
            </a:r>
            <a:endParaRPr lang="bg-BG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Nerio-Tamaricetea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Securinegion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tinctoriae</a:t>
            </a: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pPr algn="just">
              <a:spcBef>
                <a:spcPts val="300"/>
              </a:spcBef>
            </a:pPr>
            <a:r>
              <a:rPr lang="en-US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9530 * </a:t>
            </a:r>
            <a:r>
              <a:rPr lang="bg-BG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Субсредиземноморски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борови гори с </a:t>
            </a:r>
            <a:endParaRPr lang="bg-BG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bg-BG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ендемични </a:t>
            </a:r>
            <a:r>
              <a:rPr lang="bg-BG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подвидове черен бор;</a:t>
            </a:r>
          </a:p>
        </p:txBody>
      </p:sp>
    </p:spTree>
    <p:extLst>
      <p:ext uri="{BB962C8B-B14F-4D97-AF65-F5344CB8AC3E}">
        <p14:creationId xmlns:p14="http://schemas.microsoft.com/office/powerpoint/2010/main" val="14683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 поле 1"/>
          <p:cNvSpPr txBox="1"/>
          <p:nvPr/>
        </p:nvSpPr>
        <p:spPr>
          <a:xfrm>
            <a:off x="128446" y="188640"/>
            <a:ext cx="5976664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4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Защитена зона „Родопи – Източни</a:t>
            </a:r>
            <a:r>
              <a:rPr lang="bg-BG" sz="14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“</a:t>
            </a:r>
            <a:r>
              <a:rPr lang="en-US" sz="14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4</a:t>
            </a:r>
          </a:p>
          <a:p>
            <a:pPr algn="just"/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2.2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местообитанията на следните видове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по чл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6, ал. 1, т. 2 от ЗБР:</a:t>
            </a:r>
          </a:p>
          <a:p>
            <a:pPr algn="just"/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2.2.1. бозайници – *Кафява мечка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Ursus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arctos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*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Европейски вълк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Canis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lupus),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Пъстър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пор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Vormela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peregusna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Видра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Lutra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lutra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Голям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ferrumequinum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Ma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лък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hipposideros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Южен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euryale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Средиземноморски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blasii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Южен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euryale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Подковонос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Мехели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Rhinolophus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mehelyi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Голям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нощник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Остроух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нощник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bly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thii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Дългоух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нощник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bechsteinii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Дългопръст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нощник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capaccinii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Трицветен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нощник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emarginatus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Дългокрил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прилеп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Miniopterus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schreibersii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Широкоух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прилеп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Barbastella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barbastellus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Лалугер 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Spermophilus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citellus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Мишевиден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сънливец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Myomimus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roachi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pPr algn="just"/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2.2.2.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земноводни и влечуги –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Жълтокоремна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бумка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Bombina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variegata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Голям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гребенест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тритон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Triturus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karelinii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Пъстър смок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Elaphe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sauromates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Шипобедрена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костенурка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Testudo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graeca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Шипоопашата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костенурка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Testudo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hermanni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Обикновена блатна костенурка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Emys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orbicularis),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Южна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блатна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костенурка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Mauremys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caspica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2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2.2.3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риби –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Распер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Aspius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aspius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Европейска горчивка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Rhodeus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amarus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Обикновен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щипок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Cobitis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taenia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Балкански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щипок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Sabanejewia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aurata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Маришка мряна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Barbus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cyclolepis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pPr algn="just"/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2.2.4.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безгръбначни – *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Ручеен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рак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Austro 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-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potamobius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torrentium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Бръмбар рогач 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Lucanus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cervus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Обикновен сечко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Cerambyx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cerdo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Буков сечко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Morimus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funereus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*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Алпийска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розалия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Rosalia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alpina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*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Осмодерма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Osmoderma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eremita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Набръчкан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пробатикус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Probaticus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subrugosus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Обикновен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паракалоптенус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Paracaloptenus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caloptenoides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*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Четириточкова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меча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пеперуда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Euplagia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Callimorpha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quadripunctaria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Лицена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(Голяма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огневка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Lycaena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dispar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Торбогнездница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Eriogaster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catax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Еуфидриас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Euphydryas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aurinia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Dioszeghyana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schmidtii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Ценагрион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Ручейно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пъстриче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Coenagrion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ornatum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Бисерна мида (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Unio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crassus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); </a:t>
            </a:r>
          </a:p>
          <a:p>
            <a:pPr algn="just"/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2.2.5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растения – Обикновена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пърчовка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Himantoglossum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caprinum</a:t>
            </a:r>
            <a:r>
              <a:rPr lang="en-US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).</a:t>
            </a:r>
            <a:endParaRPr lang="en-US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353" y="1052736"/>
            <a:ext cx="3054085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27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5" y="1291158"/>
            <a:ext cx="2843808" cy="4265712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2848794" y="0"/>
            <a:ext cx="6043686" cy="6848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1200" u="sng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sz="120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en-US" sz="13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3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3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Защитена зона „Родопи – Източни“</a:t>
            </a:r>
            <a:r>
              <a:rPr lang="en-US" sz="13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3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5</a:t>
            </a:r>
            <a:endParaRPr lang="en-US" sz="130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ru-RU" sz="1300" dirty="0" smtClean="0"/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Режим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дейности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границите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зона се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забранява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8.1.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провеждане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състезания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моторни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превозни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средства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извън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съществуващите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пътища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регламентираните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това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места;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8.2. движение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мотоциклети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ATV, UTV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бъгита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извън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съществуващите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пътища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неурбанизирани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;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забраната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не се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прилага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определени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основание на нормативен акт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трасета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движение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изброените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моторни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превозни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средства,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както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при бедствия,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извънредни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ситуации и за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провеждане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противопожарни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аварийни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контролни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спасителни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дейности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8.3.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промяна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начина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трайно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ползване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разораване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залесяване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превръщане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трайни</a:t>
            </a:r>
            <a:endParaRPr lang="ru-RU" sz="13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насаждения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ливади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мери при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ползването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земеделските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такива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8.4.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разораване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залесяване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поляни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голини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други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незалесени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границите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негорските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 по т. 2.1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освен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случаите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доказана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необходимост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защита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срещу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ерозия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порои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както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случаите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реализиране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допустими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планове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програми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проекти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инвестиционни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предложения,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одобрени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реда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екологичното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законодателство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; 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8.5.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премахване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характеристики на ландшафта (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синори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жизнени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единични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групи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традиционни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ивици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заети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храстово-дървесна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растителност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сред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обработваеми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пояси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каменни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огради и живи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плетове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) при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ползването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земеделските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такива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освен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случаите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премахване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инвазивни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чужди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храсти</a:t>
            </a:r>
            <a:r>
              <a:rPr lang="ru-RU" sz="13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8.6.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употреба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торове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подобрители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почвата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биологично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активни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вещества,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хранителни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субстрати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продукти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защита,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не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отговарят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изискванията</a:t>
            </a:r>
            <a:r>
              <a:rPr lang="ru-RU" sz="13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Закона за защита на </a:t>
            </a:r>
            <a:r>
              <a:rPr lang="ru-RU" sz="13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растенията</a:t>
            </a:r>
            <a:r>
              <a:rPr lang="ru-RU" sz="13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  <a:endParaRPr lang="ru-RU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56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271" y="1340768"/>
            <a:ext cx="2415729" cy="4293096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107504" y="188640"/>
            <a:ext cx="6620767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2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Защитена зона „Родопи – Източни“</a:t>
            </a:r>
            <a:r>
              <a:rPr lang="en-US" sz="12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6</a:t>
            </a:r>
            <a:endParaRPr lang="en-US" sz="120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ru-RU" sz="1200" dirty="0" smtClean="0"/>
          </a:p>
          <a:p>
            <a:r>
              <a:rPr lang="ru-RU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Режим 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дейности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8.7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употреба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минерални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торове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ливади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мери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изоставени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както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продукти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защита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биоциди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професионална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категория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употреба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тези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освен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при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каламитет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епифитотия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епизоотия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епидемия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при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прилагане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селективни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методи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борба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инвазивни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чужди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8.8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използване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органични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утайки от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промишлени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други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води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битови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отпадъци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внасяне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земеделските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без разрешение от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специализираните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органи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министерството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земеделието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храните и горите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когато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концентрацията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тежки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метали,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металоиди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устойчиви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органични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замърсители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утайките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превишава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фоновите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концентрации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съгласно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приложение № 1 от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Наредба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№ 3 от 2008 г. за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нормите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допустимо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съдържание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вредни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вещества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почвите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(ДВ,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бр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71 от 2008 г.);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8.9.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използване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води за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напояване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съдържат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вредни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вещества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отпадъци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над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допустимите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норми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8.10.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палене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стърнища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слогове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крайпътни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ивици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със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суха и влаголюбива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растителност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8.11.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палене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огън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благоустрояване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електрифициране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извършване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стопанска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спортна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дейност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неблагоустроените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пещери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входовете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им,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както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чупене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повреждане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събиране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преместване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скални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пещерни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образувания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</a:t>
            </a:r>
          </a:p>
          <a:p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преграждане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входовете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отделни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техни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галерии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начин,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възпрепятстващ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преминаването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прилепи, предмет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т. 2.2.1;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8.12.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провеждане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спелеоложки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проучвания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през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размножителния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период на прилепите – 1 март до 30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юни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8.13. добив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дървесина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биомаса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горите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фаза на старост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освен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случаи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увреждане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повече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50 % от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площта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съответната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гора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фаза на старост вследствие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бедствия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каламитети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 в горите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фаза на старост,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през</a:t>
            </a:r>
            <a:endParaRPr lang="ru-RU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преминават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съществуващи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пътища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други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инфраструктурни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обекти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при доказана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необходимост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 допуска сеч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единични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сухи,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повредени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застрашаващи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пречещи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безопасното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движение на хора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пътни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превозни</a:t>
            </a:r>
            <a:endParaRPr lang="ru-RU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средства или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нормалното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функциониране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инфраструктурните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обекти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8.14. паша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домашни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животни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обособени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гори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фаза на старост.</a:t>
            </a:r>
          </a:p>
        </p:txBody>
      </p:sp>
    </p:spTree>
    <p:extLst>
      <p:ext uri="{BB962C8B-B14F-4D97-AF65-F5344CB8AC3E}">
        <p14:creationId xmlns:p14="http://schemas.microsoft.com/office/powerpoint/2010/main" val="141874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251520" y="487025"/>
            <a:ext cx="878497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Защитена зона „Родопи – Източни“</a:t>
            </a:r>
            <a:r>
              <a:rPr lang="en-US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7</a:t>
            </a:r>
          </a:p>
          <a:p>
            <a:endParaRPr lang="en-US" sz="160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9.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типове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 по т. 2.1 се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стопанисват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съответствие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разпоредбите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глава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четвърта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Наредба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№ 8 от 5.08.2011 г.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сечите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горите (ДВ,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бр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64 от 2011 г.) и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тях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е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задължително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прилагането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„Система от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режими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мерки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стопанисване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типове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 от приложение № 1 от Закона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биологичното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разнообразие“,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утвърдена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изпълнителния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директор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Изпълнителната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агенция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горите.</a:t>
            </a:r>
          </a:p>
          <a:p>
            <a:endParaRPr lang="ru-RU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10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Мерки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постигане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целите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зона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определени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могат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да се определят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също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10.1. решения,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издавани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реда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чл. 31 от ЗБР;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10.2.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горскостопанските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ловностопанските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планове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програми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10.3. плана за управление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речните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басейни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Източнобеломорския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район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басейново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управление на водите;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10.4.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националния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план за действие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енергията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възобновяеми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източници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10.5.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планове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действие за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планове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управление 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10.6.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други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планови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програмни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стратегически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документи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</a:p>
          <a:p>
            <a:endParaRPr lang="ru-RU" sz="1200" dirty="0" smtClean="0"/>
          </a:p>
        </p:txBody>
      </p:sp>
    </p:spTree>
    <p:extLst>
      <p:ext uri="{BB962C8B-B14F-4D97-AF65-F5344CB8AC3E}">
        <p14:creationId xmlns:p14="http://schemas.microsoft.com/office/powerpoint/2010/main" val="8872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394" y="1628800"/>
            <a:ext cx="3781606" cy="4005064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107504" y="260648"/>
            <a:ext cx="864096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4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Защитена зона „Родопи – Източни“</a:t>
            </a:r>
            <a:r>
              <a:rPr lang="en-US" sz="14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4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8</a:t>
            </a:r>
            <a:endParaRPr lang="ru-RU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ru-RU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11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границите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зона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препоръчва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11.1.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обработваеми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сеитбооборот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пет или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повече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години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ливада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мера;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11.2.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промяна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начина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трайно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ползване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обработваеми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сеитбооборот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пет или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повече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години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в „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ливада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“,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„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“ или „мера“;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11.3.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изпълнение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мерки за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съществуващите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постоянни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мери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ливади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местообитанията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т. 2.1 от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разпространението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нежелана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растителност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рудерални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инвазивни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чужди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съгласно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списъка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инвазивни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чужди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засягат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Съюза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създаден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актуализиран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регламенти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изпълнение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Комисията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съответствие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Регламент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(ЕС) № 1143/2014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Европейския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парламент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Съвета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публикуван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интернет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страницата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МОСВ;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11.4.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възстановяване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затревени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площи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такива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висока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стойност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чрез: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косене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ръчно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косачки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бавно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косене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центъра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към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периферията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единия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край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към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другия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ниска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скорост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окосената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трева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изсушава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събира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купове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или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изнася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парцела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– паша,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гъстота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животинските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единици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цялата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пасищна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стопанството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която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извършва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пашата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от 0,3 до 1,5 ЖЕ/ха;</a:t>
            </a:r>
          </a:p>
        </p:txBody>
      </p:sp>
    </p:spTree>
    <p:extLst>
      <p:ext uri="{BB962C8B-B14F-4D97-AF65-F5344CB8AC3E}">
        <p14:creationId xmlns:p14="http://schemas.microsoft.com/office/powerpoint/2010/main" val="410481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251520" y="260648"/>
            <a:ext cx="8424614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solidFill>
                  <a:schemeClr val="tx2"/>
                </a:solidFill>
                <a:latin typeface="Comic Sans MS" panose="030F0702030302020204" pitchFamily="66" charset="0"/>
              </a:rPr>
              <a:t>	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Натура 2000 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общоевропейска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мрежа,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съставена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от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,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целяща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да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осигури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дългосрочното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оцеляване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най-ценните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и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застрашени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видове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и местообитания за Европа в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съответствие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основните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международни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договорености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областта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околната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среда и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биологичното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разнообразие.</a:t>
            </a:r>
          </a:p>
          <a:p>
            <a:pPr algn="just"/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	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Тя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трябва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да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бъде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изградена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във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всички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страни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членки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Европейския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съюз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и се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поставя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като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изискване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при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присъединяването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страни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кандидат-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членки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съюза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.</a:t>
            </a:r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endParaRPr lang="bg-BG" sz="1800" b="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437112"/>
            <a:ext cx="3454298" cy="2326011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179512" y="363915"/>
            <a:ext cx="856895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Защитена зона „Родопи – Източни“</a:t>
            </a:r>
            <a:r>
              <a:rPr lang="en-US" sz="16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6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9</a:t>
            </a:r>
          </a:p>
          <a:p>
            <a:endParaRPr lang="bg-BG" sz="1600" u="sng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границите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зона се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препоръчва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11.5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подмяна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инвазивните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чужди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храсти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след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премахването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им от характеристики на ландшафта (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синори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жизнени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единични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групи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традиционни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ивици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заети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храстово-дървесна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растителност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сред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обработваеми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пояси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живи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плетове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</a:p>
          <a:p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11.6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изораване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нивите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след 15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септември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да не е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едновременно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прибирането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реколтата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11.7.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провеждане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противопожарни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дейности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цел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намаляване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риска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пожари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11.8.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запазване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където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е уместно,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възстановяване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типово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специфичните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хидроморфологични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условия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3260, 92A0 и 92C0;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11.9.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насърчаване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устойчивото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управление на горите чрез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запазване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биотопните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дървета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достатъчно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количество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мъртва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дървесина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екосистеми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избягване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залесяването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неместни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дървесни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произходи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съобразяване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интензивността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дърводобива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растежния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потенциал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дървостоите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предназначението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горите,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ограничаване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изсичането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/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подмяната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горскодървесната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растителност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употребата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биоциди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хормони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препарати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защита;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11.10.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поддържане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10 %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общата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типове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 по т. 2.1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зона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гори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фаза на старост;</a:t>
            </a:r>
          </a:p>
          <a:p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11.11.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подобряване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естествената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хранителна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база за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мечката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т.ч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засаждане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овощни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дръвчета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плодни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храсти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кестени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дъбове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отдалечени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урбанизираните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райони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  <a:endParaRPr lang="ru-RU" sz="14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47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 поле 1"/>
          <p:cNvSpPr txBox="1"/>
          <p:nvPr/>
        </p:nvSpPr>
        <p:spPr>
          <a:xfrm>
            <a:off x="323528" y="476672"/>
            <a:ext cx="7848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sz="1600" b="0" dirty="0"/>
          </a:p>
        </p:txBody>
      </p:sp>
      <p:sp>
        <p:nvSpPr>
          <p:cNvPr id="5" name="Текстово поле 4"/>
          <p:cNvSpPr txBox="1"/>
          <p:nvPr/>
        </p:nvSpPr>
        <p:spPr>
          <a:xfrm>
            <a:off x="323528" y="390198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BG0001032</a:t>
            </a:r>
            <a:r>
              <a:rPr lang="bg-BG" u="sng" dirty="0">
                <a:solidFill>
                  <a:schemeClr val="tx2"/>
                </a:solidFill>
                <a:latin typeface="Comic Sans MS" panose="030F0702030302020204" pitchFamily="66" charset="0"/>
              </a:rPr>
              <a:t> Защитена зона „Родопи – Източни“</a:t>
            </a:r>
            <a:r>
              <a:rPr lang="en-US" u="sng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10</a:t>
            </a:r>
          </a:p>
          <a:p>
            <a:endParaRPr lang="bg-BG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зона се </a:t>
            </a:r>
            <a:r>
              <a:rPr lang="ru-RU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припокрива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(частично или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пълно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)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със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следните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293152"/>
              </p:ext>
            </p:extLst>
          </p:nvPr>
        </p:nvGraphicFramePr>
        <p:xfrm>
          <a:off x="539552" y="1916832"/>
          <a:ext cx="7992888" cy="43796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56218">
                  <a:extLst>
                    <a:ext uri="{9D8B030D-6E8A-4147-A177-3AD203B41FA5}">
                      <a16:colId xmlns:a16="http://schemas.microsoft.com/office/drawing/2014/main" val="643056901"/>
                    </a:ext>
                  </a:extLst>
                </a:gridCol>
                <a:gridCol w="4136670">
                  <a:extLst>
                    <a:ext uri="{9D8B030D-6E8A-4147-A177-3AD203B41FA5}">
                      <a16:colId xmlns:a16="http://schemas.microsoft.com/office/drawing/2014/main" val="1457062216"/>
                    </a:ext>
                  </a:extLst>
                </a:gridCol>
              </a:tblGrid>
              <a:tr h="43796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 smtClean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1. </a:t>
                      </a: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Защитена местност ГОЛЕМИЯ СИПЕЙ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2. ЗМ ГЮМУРДЖИНСКИ СНЕЖНИК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3. ЗМ ГЮРГЕНА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4. ЗМ  ЛИКАНА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5. ЗМ  МЕАНДРИ НА БЯЛА РЕКА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6. ЗМ  МОМИНА СКАЛА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7. ЗМ  НАХОДИЩЕ НА ПРОВАНСКИ САЛЕП - С. ЛОЗЕНГРАДЦИ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8. ЗМ  НАХОДИЩЕ НА РОДОПСКИ ЛОПЕН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9. ЗМ  ОРЕШАРИ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10. ЗМ  ПАТРОНКА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11. ЗМ  РИБИНО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12. ЗМ  СРЕДНА АРДА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13. ЗМ  ХАМБАР ДЕРЕ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14. ЗМ  ЧЕРНАТА СКАЛА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15. ЗМ  ЮМРУК СКАЛА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16. Поддържан резерват  БОРОВЕЦ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17. Природна забележителност БУРЕЩЕ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18. ПЗ  ВКАМЕНЕЛАТА ГОРА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19. ПЗ  ВОДОПАДА НА Р. ДУШАН ДЕРЕ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20. ПЗ  ГЛУХИТЕ КАМЪНИ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21. ПЗ  ГНЕЗДОВО НАХОДИЩЕ В М. КОВАН КАЯ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22. ПЗ  ДЖЕЛОВО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23. ПЗ  ДУШАН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24. ПЗ  КАЛЕТО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25. ПЗ  КОВАН КАЯ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26. ПЗ  КУШ КАЯ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27. ПЗ  НАХОДИЩЕ НА БОЖУР В МЕСТНОСТ "ВРЪХ ПОБЕДА"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28. ПЗ  НАХОДИЩЕ НА ГРАДИНСКИ ЧАЙ - МЕСТНОСТ ДАЙМА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29. ПЗ  НАХОДИЩЕ НА ГРАДИНСКИ ЧАЙ - РЕКА КЕСЕ ДЕРЕ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30. ПЗ  НАХОДИЩЕ НА ГРАДИНСКИ ЧАЙ - РЕКА ЛУДА РЕКА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31. ПЗ  НАХОДИЩЕ НА ГРАДИНСКИ ЧАЙ - РЕКА МАРЕШНИЦА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32. ПЗ  НАХОДИЩЕ НА РОДОПСКА ГОРСКА МАЙКА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33. ПЗ  НАХОДИЩЕ НА РОДОПСКИ СИЛИВРЯК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34. ПЗ  ПЕЩЕРА В М. КОДЖА КАЕ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35. ПЗ  СКАЛНИТЕ НИШИ В М. КОВАН КАЯ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b="0" kern="12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36. Резерват  ВЪЛЧИ ДOЛ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1190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91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290492" y="345297"/>
            <a:ext cx="85630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bg-BG" dirty="0"/>
          </a:p>
        </p:txBody>
      </p:sp>
      <p:sp>
        <p:nvSpPr>
          <p:cNvPr id="5" name="Текстово поле 4"/>
          <p:cNvSpPr txBox="1"/>
          <p:nvPr/>
        </p:nvSpPr>
        <p:spPr>
          <a:xfrm>
            <a:off x="899592" y="345297"/>
            <a:ext cx="748883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В община Маджарово са определени следните защитени зони по НАТУРА 2000</a:t>
            </a:r>
            <a:r>
              <a:rPr lang="bg-BG" sz="2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endParaRPr lang="bg-BG" sz="24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sz="2400" b="0" u="sng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Хабитати</a:t>
            </a:r>
            <a:endParaRPr lang="bg-BG" sz="2400" b="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1. Родопи - Източни (</a:t>
            </a:r>
            <a:r>
              <a:rPr lang="en-US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BG0001032)</a:t>
            </a:r>
          </a:p>
          <a:p>
            <a:endParaRPr lang="en-US" sz="24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sz="2400" b="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Птици</a:t>
            </a:r>
          </a:p>
          <a:p>
            <a:r>
              <a:rPr lang="bg-BG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1. Маджарово (</a:t>
            </a:r>
            <a:r>
              <a:rPr lang="en-US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BG0002014)</a:t>
            </a:r>
          </a:p>
          <a:p>
            <a:r>
              <a:rPr lang="en-US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 </a:t>
            </a:r>
            <a:r>
              <a:rPr lang="bg-BG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Мост Арда (</a:t>
            </a:r>
            <a:r>
              <a:rPr lang="en-US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BG0002071)</a:t>
            </a:r>
          </a:p>
          <a:p>
            <a:r>
              <a:rPr lang="en-US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3. </a:t>
            </a:r>
            <a:r>
              <a:rPr lang="bg-BG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Студен кладенец (</a:t>
            </a:r>
            <a:r>
              <a:rPr lang="en-US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BG0002013)</a:t>
            </a:r>
          </a:p>
          <a:p>
            <a:r>
              <a:rPr lang="en-US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4. </a:t>
            </a:r>
            <a:r>
              <a:rPr lang="bg-BG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Язовир Ивайловград (</a:t>
            </a:r>
            <a:r>
              <a:rPr lang="en-US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BG0002106)</a:t>
            </a:r>
          </a:p>
          <a:p>
            <a:r>
              <a:rPr lang="en-US" sz="2400" b="0" dirty="0">
                <a:solidFill>
                  <a:schemeClr val="tx2"/>
                </a:solidFill>
                <a:latin typeface="Comic Sans MS" panose="030F0702030302020204" pitchFamily="66" charset="0"/>
              </a:rPr>
              <a:t>	</a:t>
            </a: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2894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290492" y="345297"/>
            <a:ext cx="85630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bg-BG" dirty="0"/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88" y="-35164"/>
            <a:ext cx="9144000" cy="6893164"/>
          </a:xfrm>
          <a:prstGeom prst="rect">
            <a:avLst/>
          </a:prstGeom>
        </p:spPr>
      </p:pic>
      <p:sp>
        <p:nvSpPr>
          <p:cNvPr id="5" name="Текстово поле 4"/>
          <p:cNvSpPr txBox="1"/>
          <p:nvPr/>
        </p:nvSpPr>
        <p:spPr>
          <a:xfrm>
            <a:off x="1187624" y="360686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u="sng" dirty="0">
                <a:solidFill>
                  <a:schemeClr val="bg2"/>
                </a:solidFill>
              </a:rPr>
              <a:t>НАТУРА 2000 </a:t>
            </a:r>
            <a:r>
              <a:rPr lang="bg-BG" sz="2400" u="sng" dirty="0" smtClean="0">
                <a:solidFill>
                  <a:schemeClr val="bg2"/>
                </a:solidFill>
              </a:rPr>
              <a:t>община Маджарово</a:t>
            </a:r>
            <a:endParaRPr lang="bg-BG" sz="2400" u="sng" dirty="0">
              <a:solidFill>
                <a:schemeClr val="bg2"/>
              </a:solidFill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032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269" y="908720"/>
            <a:ext cx="3382731" cy="5074096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107503" y="188640"/>
            <a:ext cx="5653766" cy="7802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b="0" u="sng" dirty="0">
                <a:solidFill>
                  <a:schemeClr val="tx2"/>
                </a:solidFill>
                <a:latin typeface="Comic Sans MS" panose="030F0702030302020204" pitchFamily="66" charset="0"/>
              </a:rPr>
              <a:t>Ще разгледаме защитена </a:t>
            </a:r>
            <a:r>
              <a:rPr lang="bg-BG" sz="1400" b="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зона </a:t>
            </a:r>
            <a:r>
              <a:rPr lang="en-US" sz="1400" b="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BG000</a:t>
            </a:r>
            <a:r>
              <a:rPr lang="bg-BG" sz="1400" b="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2014 </a:t>
            </a:r>
            <a:r>
              <a:rPr lang="bg-BG" sz="1400" b="0" u="sng" dirty="0">
                <a:solidFill>
                  <a:schemeClr val="tx2"/>
                </a:solidFill>
                <a:latin typeface="Comic Sans MS" panose="030F0702030302020204" pitchFamily="66" charset="0"/>
              </a:rPr>
              <a:t>„</a:t>
            </a:r>
            <a:r>
              <a:rPr lang="bg-BG" sz="1400" b="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Маджарово“.</a:t>
            </a:r>
          </a:p>
          <a:p>
            <a:endParaRPr lang="bg-BG" sz="14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Зоната е обявена със Заповед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№ </a:t>
            </a:r>
            <a:r>
              <a:rPr lang="bg-BG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РД-787/</a:t>
            </a:r>
            <a:r>
              <a:rPr lang="en-US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29</a:t>
            </a:r>
            <a:r>
              <a:rPr lang="bg-BG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.10.</a:t>
            </a:r>
            <a:r>
              <a:rPr lang="en-US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2008 </a:t>
            </a:r>
            <a:r>
              <a:rPr lang="bg-BG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г</a:t>
            </a:r>
            <a:r>
              <a:rPr lang="en-US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на МОСВ на </a:t>
            </a:r>
            <a:r>
              <a:rPr lang="ru-RU" sz="14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площ</a:t>
            </a:r>
            <a:r>
              <a:rPr lang="ru-RU" sz="1400" b="0" dirty="0">
                <a:solidFill>
                  <a:schemeClr val="tx2"/>
                </a:solidFill>
                <a:latin typeface="Comic Sans MS" panose="030F0702030302020204" pitchFamily="66" charset="0"/>
              </a:rPr>
              <a:t> 3550.13 </a:t>
            </a:r>
            <a:r>
              <a:rPr lang="ru-RU" sz="14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ха</a:t>
            </a:r>
          </a:p>
          <a:p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Цели на обявяване:</a:t>
            </a:r>
            <a:b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1. Опазване и поддържане на местообитанията на посочените в т. 2 видове птици за постигане на тяхното благоприятно природозащитно състояние;</a:t>
            </a:r>
            <a:b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 Възстановяване на местообитания на видове птици по т. 2, за които е необходимо подобряване на природозащитното им състояние.</a:t>
            </a:r>
            <a:b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bg-BG" sz="12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Предмет </a:t>
            </a:r>
            <a:r>
              <a:rPr lang="bg-BG" sz="1200" dirty="0">
                <a:solidFill>
                  <a:schemeClr val="tx2"/>
                </a:solidFill>
                <a:latin typeface="Comic Sans MS" panose="030F0702030302020204" pitchFamily="66" charset="0"/>
              </a:rPr>
              <a:t>на опазване (видове и местообитания):</a:t>
            </a:r>
            <a:r>
              <a:rPr lang="bg-BG" sz="1200" u="sng" dirty="0">
                <a:solidFill>
                  <a:schemeClr val="tx2"/>
                </a:solidFill>
                <a:latin typeface="Comic Sans MS" panose="030F0702030302020204" pitchFamily="66" charset="0"/>
              </a:rPr>
              <a:t/>
            </a:r>
            <a:br>
              <a:rPr lang="bg-BG" sz="1200" u="sng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1. Съгл. чл. 6, ал. 1, т. 3 от ЗБР: Малък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корморан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Phalacrocorax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pygmeus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Черен щъркел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Ciconia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nigra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Бял щъркел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Ciconia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ciconia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T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ундров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лебед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Cygnus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columbianus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Поен лебед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Cygnus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cygnus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Орел рибар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Pandion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haliaetus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Осояд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Pernis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apivorus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Черна каня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Milvus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migrans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Червена каня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Milvus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milvus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o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рски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орел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Haliaeetus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albicilla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Египетски лешояд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Neophron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percnopterus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Белоглав лешояд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Gyps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fulvus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Черен лешояд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Aegypius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monachus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Орел змияр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Circaetus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gallicus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Тръстиков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блатар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Circus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aeruginosus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Полски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блатар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Circus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cyaneus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Степен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блатар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Circus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macrourus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Ливаден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блатар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Circus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pygargus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Малък креслив орел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Aquila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pomarina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Скален орел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Aquila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chrysaetos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Малък орел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Hieraaetus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pennatus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Ястребов орел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Hieraaetus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fasciatus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Белоопашат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мишелов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Buteo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rufinus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Царски орел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Aquila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heliaca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Белошипа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ветрушка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Falco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naumanni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Вечерна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ветрушка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Falco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vespertinus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o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кол скитник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Falco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peregrinus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Турилик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Burhinus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oedicnemus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Бухал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Bubo bubo),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К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o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зодой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Caprimulgus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europaeus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Земеродно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рибарче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Alcedo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atthis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Синявица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Coracias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garrulus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Сив кълвач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Picus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canus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Черен кълвач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Dryocopus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martius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Среден пъстър кълвач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Dendrocopos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medius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Сирийски пъстър кълвач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Dendrocopos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syriacus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Дебелоклюна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чучулига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Melanocorypha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calandra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Късопръста чучулига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Calandrella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brachydactyla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Горска чучулига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Lullula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arborea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Полска бъбрица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Anthus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campestris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Червеногърба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сврачка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Lanius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collurio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Черночела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сврачка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Lanius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minor),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Ястребогушо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коприварче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Sylvia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nisoria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Голям маслинов присмехулник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Hippolais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olivetorum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Градинска </a:t>
            </a:r>
            <a:r>
              <a:rPr lang="bg-BG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овесарка</a:t>
            </a:r>
            <a:r>
              <a:rPr lang="bg-BG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Emberiza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hortulana</a:t>
            </a:r>
            <a:r>
              <a:rPr lang="en-US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);</a:t>
            </a:r>
            <a:r>
              <a:rPr lang="en-US" sz="1100" b="0" dirty="0">
                <a:solidFill>
                  <a:schemeClr val="tx2"/>
                </a:solidFill>
                <a:latin typeface="Comic Sans MS" panose="030F0702030302020204" pitchFamily="66" charset="0"/>
              </a:rPr>
              <a:t/>
            </a:r>
            <a:br>
              <a:rPr lang="en-US" sz="11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endParaRPr lang="bg-BG" sz="11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ru-RU" sz="12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ru-RU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sz="12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sz="14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58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4824"/>
            <a:ext cx="3388416" cy="4149080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3388416" y="260648"/>
            <a:ext cx="575558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З</a:t>
            </a:r>
            <a:r>
              <a:rPr lang="bg-BG" b="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ащитена </a:t>
            </a:r>
            <a:r>
              <a:rPr lang="bg-BG" b="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зона </a:t>
            </a:r>
            <a:r>
              <a:rPr lang="en-US" b="0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</a:t>
            </a:r>
            <a:r>
              <a:rPr lang="bg-BG" b="0" u="sng" dirty="0">
                <a:solidFill>
                  <a:schemeClr val="tx2"/>
                </a:solidFill>
                <a:latin typeface="Comic Sans MS" panose="030F0702030302020204" pitchFamily="66" charset="0"/>
              </a:rPr>
              <a:t>2014 </a:t>
            </a:r>
            <a:r>
              <a:rPr lang="bg-BG" b="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„Маджарово“ 2</a:t>
            </a:r>
            <a:endParaRPr lang="bg-BG" b="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dirty="0" smtClean="0"/>
          </a:p>
          <a:p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Предмет на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местообитания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):</a:t>
            </a:r>
          </a:p>
          <a:p>
            <a:endParaRPr lang="bg-BG" sz="18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 Съгл. чл. 6, ал. 1, т. 4 от ЗБР: Малък гмурец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Tachybaptus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ruficollis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Голям гмурец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Podiceps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cristatus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Голям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корморан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Phalacrocorax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carbo),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Ням лебед (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Cygnus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olor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Зимно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бърне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Anas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crecca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Зеленоглава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патица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Anas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platyrhynchos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Звънарка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Bucephala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clangula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Малък ястреб (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Accipiter nisus),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Обикновен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мишелов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Buteo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buteo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Черношипа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ветрушка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(Керкенез) (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Falco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tinnunculus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o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кол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орко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Falco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subbuteo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Лиска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Fulica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atra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Речен дъждосвирец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Charadrius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dubius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Средна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бекасина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Gallinago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gallinago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Голям горски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водобегач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Tringa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ochropus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Късокрил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кюкавец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Actitis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hypoleucos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Речна чайка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Larus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ridibundus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Жълтокрака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чайка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Larus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cachinnans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), </a:t>
            </a:r>
            <a:r>
              <a:rPr lang="bg-BG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Пчелояд (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Merops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apiaster</a:t>
            </a:r>
            <a: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).</a:t>
            </a:r>
            <a:br>
              <a:rPr lang="en-US" sz="18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endParaRPr lang="en-US" sz="18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54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02576" y="3416576"/>
            <a:ext cx="3933056" cy="2949792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179512" y="404664"/>
            <a:ext cx="842493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Защитена </a:t>
            </a:r>
            <a:r>
              <a:rPr lang="bg-BG" sz="2400" b="0" u="sng" dirty="0">
                <a:solidFill>
                  <a:schemeClr val="tx2"/>
                </a:solidFill>
                <a:latin typeface="Comic Sans MS" panose="030F0702030302020204" pitchFamily="66" charset="0"/>
              </a:rPr>
              <a:t>зона </a:t>
            </a:r>
            <a:r>
              <a:rPr lang="en-US" sz="2400" b="0" u="sng" dirty="0">
                <a:solidFill>
                  <a:schemeClr val="tx2"/>
                </a:solidFill>
                <a:latin typeface="Comic Sans MS" panose="030F0702030302020204" pitchFamily="66" charset="0"/>
              </a:rPr>
              <a:t>BG000</a:t>
            </a:r>
            <a:r>
              <a:rPr lang="bg-BG" sz="2400" b="0" u="sng" dirty="0">
                <a:solidFill>
                  <a:schemeClr val="tx2"/>
                </a:solidFill>
                <a:latin typeface="Comic Sans MS" panose="030F0702030302020204" pitchFamily="66" charset="0"/>
              </a:rPr>
              <a:t>2014  „Маджарово“ </a:t>
            </a:r>
            <a:r>
              <a:rPr lang="bg-BG" sz="2400" b="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3</a:t>
            </a:r>
            <a:endParaRPr lang="bg-BG" sz="2400" b="0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Режим </a:t>
            </a: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дейности:</a:t>
            </a:r>
            <a:b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1. Забранява се премахването на характеристики на ландшафта (синори, единични и групи дървета) при ползването на земеделските земи като такива;</a:t>
            </a:r>
            <a:b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2. Забранява се залесяването на ливади, пасища и мери, както и превръщането им в обработваеми земи и трайни насаждения;</a:t>
            </a:r>
            <a:b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3. Забранява се използването на пестициди и </a:t>
            </a:r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минерални </a:t>
            </a: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торове в пасища и ливади;</a:t>
            </a:r>
            <a:b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4. Забранява се намаляването площта на </a:t>
            </a:r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крайречните </a:t>
            </a: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гори от местни дървесни видове;</a:t>
            </a:r>
            <a:b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5. Забранява се скалното катерене, делта- </a:t>
            </a:r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и </a:t>
            </a: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парапланеризмът в периода на гнездене </a:t>
            </a:r>
            <a:endParaRPr lang="bg-BG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от </a:t>
            </a: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1 март до 31 юли.</a:t>
            </a:r>
            <a:b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Припокриване (частично или пълно):</a:t>
            </a:r>
            <a:b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1. Защитена местност: </a:t>
            </a:r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Гюргена</a:t>
            </a: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/>
            </a:r>
            <a:b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bg-BG" b="0" dirty="0">
                <a:solidFill>
                  <a:schemeClr val="tx2"/>
                </a:solidFill>
                <a:latin typeface="Comic Sans MS" panose="030F0702030302020204" pitchFamily="66" charset="0"/>
              </a:rPr>
              <a:t>2. Защитена местност: </a:t>
            </a:r>
            <a:r>
              <a:rPr lang="bg-BG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Патронка</a:t>
            </a:r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0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538" y="2996952"/>
            <a:ext cx="5161462" cy="3871096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107504" y="17818"/>
            <a:ext cx="8928992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В община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Маджарово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са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обявени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8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следните</a:t>
            </a:r>
            <a:r>
              <a:rPr lang="ru-RU" sz="18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8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8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endParaRPr lang="ru-RU" sz="16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1. 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забележителност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ГЛУХИТЕ КАМЪНИ </a:t>
            </a:r>
          </a:p>
          <a:p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Община 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Любимец, с. </a:t>
            </a:r>
            <a:r>
              <a:rPr lang="ru-RU" sz="16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Дъбовец</a:t>
            </a:r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, Община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 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Маджарово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 с. Ефрем</a:t>
            </a:r>
            <a:b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endParaRPr lang="ru-RU" sz="16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2. 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забележителност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ГНЕЗДОВО 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НАХОДИЩЕ В </a:t>
            </a:r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М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КОВАН КАЯ</a:t>
            </a:r>
            <a:b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Община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Маджарово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с.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Горно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поле</a:t>
            </a:r>
            <a:b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endParaRPr lang="ru-RU" sz="16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3. 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местност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ГЮРГЕНА Община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 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Маджарово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 с.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Габерово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/>
            </a:r>
            <a:b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endParaRPr lang="ru-RU" sz="16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4. 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местност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ru-RU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МОМИНА 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СКАЛА </a:t>
            </a:r>
          </a:p>
          <a:p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Област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 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Кърджали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 Община 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Крумовград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 </a:t>
            </a:r>
            <a:endParaRPr lang="ru-RU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с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Бряговец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/>
            </a:r>
            <a:b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Област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 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Хасково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 Община 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Маджарово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 </a:t>
            </a:r>
            <a:endParaRPr lang="ru-RU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гр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Маджарово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/>
            </a:r>
            <a:b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endParaRPr lang="ru-RU" sz="16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5. 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местност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ПАТРОНКА</a:t>
            </a:r>
            <a:b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Община 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Маджарово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 гр.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Маджарово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endParaRPr lang="ru-RU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с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Бориславци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/>
            </a:r>
            <a:b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endParaRPr lang="ru-RU" sz="16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6. 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местност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ЧЕРНАТА СКАЛА </a:t>
            </a:r>
          </a:p>
          <a:p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Община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Маджарово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 с. Горни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Главанак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endParaRPr lang="ru-RU" sz="16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с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Горно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поле, с.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Румелия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с.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Тополово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/>
            </a:r>
            <a:b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endParaRPr lang="ru-RU" sz="16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66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668"/>
            <a:ext cx="9144000" cy="5740663"/>
          </a:xfrm>
          <a:prstGeom prst="rect">
            <a:avLst/>
          </a:prstGeom>
        </p:spPr>
      </p:pic>
      <p:sp>
        <p:nvSpPr>
          <p:cNvPr id="3" name="Текстово поле 2"/>
          <p:cNvSpPr txBox="1"/>
          <p:nvPr/>
        </p:nvSpPr>
        <p:spPr>
          <a:xfrm>
            <a:off x="539552" y="188640"/>
            <a:ext cx="8604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schemeClr val="bg2"/>
                </a:solidFill>
              </a:rPr>
              <a:t>КАРТА НА ЗАЩИТЕНИТЕ ТЕРИТОРИИ В ОБЩИНА МАДЖАРОВО</a:t>
            </a:r>
            <a:endParaRPr lang="bg-BG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29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 поле 1"/>
          <p:cNvSpPr txBox="1"/>
          <p:nvPr/>
        </p:nvSpPr>
        <p:spPr>
          <a:xfrm>
            <a:off x="107504" y="116632"/>
            <a:ext cx="504056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Ще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разгледаме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досието</a:t>
            </a:r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6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Защитена</a:t>
            </a:r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местност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Черната</a:t>
            </a:r>
            <a:r>
              <a:rPr lang="ru-RU" sz="16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скала</a:t>
            </a:r>
          </a:p>
          <a:p>
            <a:pPr algn="just">
              <a:spcBef>
                <a:spcPts val="300"/>
              </a:spcBef>
            </a:pPr>
            <a:endParaRPr lang="ru-RU" sz="1200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ru-RU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обявена</a:t>
            </a:r>
            <a:r>
              <a:rPr lang="ru-RU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със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Заповед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№ РД-473/11.07.2001 г. на МОСВ,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бр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73/2001 на ДВ.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площ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893.7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хектара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(Код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регистъра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: 150) </a:t>
            </a:r>
          </a:p>
          <a:p>
            <a:pPr algn="just">
              <a:spcBef>
                <a:spcPts val="300"/>
              </a:spcBef>
            </a:pPr>
            <a:endParaRPr lang="ru-RU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Местоположение: </a:t>
            </a:r>
            <a:r>
              <a:rPr lang="ru-RU" sz="1200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Област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: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Хасково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Община: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Маджарово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Горни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Главанак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с.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Горно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поле, с.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Румелия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с.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Тополово</a:t>
            </a:r>
            <a:endParaRPr lang="ru-RU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endParaRPr lang="ru-RU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Цели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обявяване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pPr algn="just">
              <a:spcBef>
                <a:spcPts val="300"/>
              </a:spcBef>
            </a:pP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 основание чл. 39, ал. 1,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връзка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 чл. 33, ал. 2 от Закона за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с цел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местообитанията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популациите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застрашени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от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изчезване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растения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животни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т.ч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 скален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поречолистен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лопен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тракийски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магарешки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бодил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черноморска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ведрица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южно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подрумче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шипобедрена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шипопашата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костенурки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жълтокоремник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белоглав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египетски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лешояд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черен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щъркел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син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скален дрозд,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скална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зидарка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др..</a:t>
            </a:r>
          </a:p>
          <a:p>
            <a:pPr algn="just">
              <a:spcBef>
                <a:spcPts val="300"/>
              </a:spcBef>
            </a:pPr>
            <a:endParaRPr lang="ru-RU" sz="1200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>
              <a:spcBef>
                <a:spcPts val="300"/>
              </a:spcBef>
            </a:pP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границите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защитената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местност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забранява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pPr algn="just">
              <a:spcBef>
                <a:spcPts val="300"/>
              </a:spcBef>
            </a:pP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1.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Всякакъв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вид ново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строителство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>
              <a:spcBef>
                <a:spcPts val="300"/>
              </a:spcBef>
            </a:pP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2.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Търсене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проучване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полезни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изкопаеми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със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сондажни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минни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дейности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периода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януари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-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юни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включително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>
              <a:spcBef>
                <a:spcPts val="300"/>
              </a:spcBef>
            </a:pP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3. Добив на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полезни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изкопаеми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открит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способ;</a:t>
            </a:r>
          </a:p>
          <a:p>
            <a:pPr algn="just">
              <a:spcBef>
                <a:spcPts val="300"/>
              </a:spcBef>
            </a:pP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4.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Извеждането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голи сечи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насаждения;</a:t>
            </a:r>
          </a:p>
          <a:p>
            <a:pPr algn="just">
              <a:spcBef>
                <a:spcPts val="300"/>
              </a:spcBef>
            </a:pP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5.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Извеждането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сечи в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горските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насаждения в периода от 1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януари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до 31юли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включително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>
              <a:spcBef>
                <a:spcPts val="300"/>
              </a:spcBef>
            </a:pP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6. Лов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ловностопанските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мероприятия;</a:t>
            </a:r>
          </a:p>
          <a:p>
            <a:pPr algn="just">
              <a:spcBef>
                <a:spcPts val="300"/>
              </a:spcBef>
            </a:pP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7.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Алпинизъм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sz="1200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делтапланеризъм</a:t>
            </a:r>
            <a:r>
              <a:rPr lang="ru-RU" sz="1200" b="0" dirty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0"/>
            <a:ext cx="39959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10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92"/>
            <a:ext cx="9144000" cy="6835216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290492" y="345297"/>
            <a:ext cx="856301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Местата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, </a:t>
            </a:r>
            <a:r>
              <a:rPr lang="ru-RU" b="0" i="0" dirty="0" err="1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включени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 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екологичната мрежа 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НАТУРА 2000 </a:t>
            </a:r>
            <a:r>
              <a:rPr lang="ru-RU" b="0" i="0" dirty="0" err="1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са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определени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съответствие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 две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основни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околната среда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Директиви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Европейския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съюз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 </a:t>
            </a:r>
          </a:p>
          <a:p>
            <a:pPr algn="just"/>
            <a:r>
              <a:rPr lang="ru-RU" b="0" u="sng" dirty="0">
                <a:solidFill>
                  <a:srgbClr val="00FFFF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- </a:t>
            </a:r>
            <a:r>
              <a:rPr lang="ru-RU" b="1" i="0" u="sng" dirty="0">
                <a:solidFill>
                  <a:srgbClr val="00FFFF"/>
                </a:solidFill>
                <a:effectLst/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Директива </a:t>
            </a:r>
            <a:r>
              <a:rPr lang="ru-RU" b="1" i="0" u="sng" dirty="0">
                <a:solidFill>
                  <a:schemeClr val="tx2"/>
                </a:solidFill>
                <a:effectLst/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92/43/ЕИО</a:t>
            </a:r>
            <a:r>
              <a:rPr lang="ru-RU" b="1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  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природните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местообитания и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дивата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флора и фауна (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наричана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накратко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Директива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местообитанията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). </a:t>
            </a:r>
          </a:p>
          <a:p>
            <a:pPr algn="just"/>
            <a:r>
              <a:rPr lang="ru-RU" b="0" u="sng" dirty="0">
                <a:solidFill>
                  <a:srgbClr val="00FFFF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- </a:t>
            </a:r>
            <a:r>
              <a:rPr lang="ru-RU" b="1" i="0" u="sng" dirty="0">
                <a:solidFill>
                  <a:srgbClr val="00FFFF"/>
                </a:solidFill>
                <a:effectLst/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Директива </a:t>
            </a:r>
            <a:r>
              <a:rPr lang="ru-RU" b="1" i="0" u="sng" dirty="0">
                <a:solidFill>
                  <a:schemeClr val="tx2"/>
                </a:solidFill>
                <a:effectLst/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2009/147/ЕО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 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относно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дивите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(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наричана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накратко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Директива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).</a:t>
            </a:r>
            <a:endParaRPr lang="bg-B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90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Текстово поле 2"/>
          <p:cNvSpPr txBox="1"/>
          <p:nvPr/>
        </p:nvSpPr>
        <p:spPr>
          <a:xfrm>
            <a:off x="1115616" y="116632"/>
            <a:ext cx="7128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schemeClr val="bg2"/>
                </a:solidFill>
              </a:rPr>
              <a:t>КАРТА НА ЗАЩИТЕНА МЕСТНОСТ ЧЕРНАТА СКАЛА</a:t>
            </a:r>
            <a:endParaRPr lang="bg-BG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90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 поле 2"/>
          <p:cNvSpPr txBox="1"/>
          <p:nvPr/>
        </p:nvSpPr>
        <p:spPr>
          <a:xfrm>
            <a:off x="179512" y="188640"/>
            <a:ext cx="8496944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Източни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Родопи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Хасковска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област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частност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община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Маджарово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едни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най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-богатите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биологично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разнообразие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райони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България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в Европа. Тук се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срещат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много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различни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типове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природни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местообитания: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широколистни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иглолистни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гори,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пасища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скални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комплекси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крайречни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местообитания,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които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редуват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обработваеми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площи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населени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места. </a:t>
            </a:r>
          </a:p>
          <a:p>
            <a:pPr algn="just"/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Голямото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биологично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разнообразие в района се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обуславя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от множество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фактори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като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основните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: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географското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местоположение,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разнообразието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релефа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средиземноморското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климатично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влияние по р.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Арда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липсата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големи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обработваеми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площи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монокултури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липсата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тежка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промишленост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запазеното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традиционно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ползване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земята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традиционни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поминъци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наличието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селскостопански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животни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дивеч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диви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животни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стабилна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вълча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популация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стабилна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популация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гнездящи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лешояди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много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други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Района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Източни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Родопи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е един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най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-богатите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видове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растения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България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много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които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 висок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консервационен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статус (вкл.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Червената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книга на РБ,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защитени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по ЗБР,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ендемични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реликтни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т.н. </a:t>
            </a:r>
          </a:p>
          <a:p>
            <a:pPr algn="just"/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Както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видяхме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предметите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опазване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защитените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зони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територии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-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високо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е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видовото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разнообразие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различните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групи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животни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безгръбначни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риби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земноводни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влечуги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бозайници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птици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. Тук се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опазва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единствената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естествена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гнездова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колония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белоглав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лешояд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страната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.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Източни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Родопи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най-важното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място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за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опазване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редкия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египетски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лешояд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в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България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Балканския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полуостров.</a:t>
            </a:r>
          </a:p>
          <a:p>
            <a:pPr algn="just"/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Положените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усилия 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различните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природозащитни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организации, институции,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както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месните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хора за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създаване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опазване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Националната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екологична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мрежа в региона,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дават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резултат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към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настоящия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момент 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налице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устойчива система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защитени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територии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защитени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зони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техните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елементи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защита.</a:t>
            </a:r>
            <a:endParaRPr lang="ru-RU" sz="1400" dirty="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just"/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Разбира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се,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има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множество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проблеми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заплахи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някои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които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: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замърсяване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с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битови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отпадъци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нерегламентиран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добив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пясъци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баластра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замърсяване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водите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минните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галерии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безпокойство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гнездящите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птици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от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туристи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и др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.</a:t>
            </a:r>
          </a:p>
          <a:p>
            <a:pPr algn="just"/>
            <a:endParaRPr lang="ru-RU" sz="1400" dirty="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/>
            <a:r>
              <a:rPr lang="ru-RU" sz="1400" dirty="0" err="1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Убеден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съм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, че </a:t>
            </a:r>
            <a:r>
              <a:rPr lang="ru-RU" sz="1400" dirty="0" err="1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единствено</a:t>
            </a:r>
            <a:r>
              <a:rPr lang="ru-RU" sz="1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чрез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съвместните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усилия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всички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нас е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възможно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опазването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на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тези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природни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дадености</a:t>
            </a:r>
            <a:r>
              <a:rPr lang="ru-RU" sz="1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!</a:t>
            </a:r>
          </a:p>
          <a:p>
            <a:pPr algn="ctr"/>
            <a:endParaRPr lang="bg-BG" sz="1400" dirty="0"/>
          </a:p>
          <a:p>
            <a:pPr algn="just"/>
            <a:endParaRPr lang="bg-BG" sz="1400" dirty="0"/>
          </a:p>
        </p:txBody>
      </p:sp>
    </p:spTree>
    <p:extLst>
      <p:ext uri="{BB962C8B-B14F-4D97-AF65-F5344CB8AC3E}">
        <p14:creationId xmlns:p14="http://schemas.microsoft.com/office/powerpoint/2010/main" val="13496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761" y="-104774"/>
            <a:ext cx="10544923" cy="6889362"/>
          </a:xfrm>
          <a:prstGeom prst="rect">
            <a:avLst/>
          </a:prstGeom>
        </p:spPr>
      </p:pic>
      <p:sp>
        <p:nvSpPr>
          <p:cNvPr id="6147" name="Rectangle 10">
            <a:extLst>
              <a:ext uri="{FF2B5EF4-FFF2-40B4-BE49-F238E27FC236}">
                <a16:creationId xmlns:a16="http://schemas.microsoft.com/office/drawing/2014/main" id="{545BFBE5-6FBC-44CA-A629-048A34E6E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335088"/>
            <a:ext cx="41767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1" hangingPunct="1">
              <a:defRPr/>
            </a:pPr>
            <a:r>
              <a:rPr lang="bg-BG" sz="1800" dirty="0">
                <a:solidFill>
                  <a:schemeClr val="tx2">
                    <a:lumMod val="90000"/>
                  </a:schemeClr>
                </a:solidFill>
                <a:latin typeface="Comic Sans MS" pitchFamily="66" charset="0"/>
              </a:rPr>
              <a:t>	</a:t>
            </a:r>
            <a:endParaRPr lang="ru-RU" dirty="0"/>
          </a:p>
        </p:txBody>
      </p:sp>
      <p:sp>
        <p:nvSpPr>
          <p:cNvPr id="80899" name="Rectangle 2">
            <a:extLst>
              <a:ext uri="{FF2B5EF4-FFF2-40B4-BE49-F238E27FC236}">
                <a16:creationId xmlns:a16="http://schemas.microsoft.com/office/drawing/2014/main" id="{6FFE69E2-37F9-4124-8C14-0C83FEAEE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3141663"/>
            <a:ext cx="785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en-US" sz="2000" b="0">
                <a:latin typeface="Comic Sans MS" panose="030F0702030302020204" pitchFamily="66" charset="0"/>
              </a:rPr>
              <a:t> </a:t>
            </a:r>
            <a:endParaRPr lang="en-US" altLang="en-US" sz="2000">
              <a:latin typeface="Comic Sans MS" panose="030F0702030302020204" pitchFamily="66" charset="0"/>
            </a:endParaRPr>
          </a:p>
        </p:txBody>
      </p:sp>
      <p:sp>
        <p:nvSpPr>
          <p:cNvPr id="80900" name="Rectangle 1">
            <a:extLst>
              <a:ext uri="{FF2B5EF4-FFF2-40B4-BE49-F238E27FC236}">
                <a16:creationId xmlns:a16="http://schemas.microsoft.com/office/drawing/2014/main" id="{B412CAF2-D195-4319-ADF9-A830963B0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54050"/>
            <a:ext cx="8569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539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bg-BG" altLang="ja-JP" sz="180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bg-BG" altLang="ja-JP" sz="180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80902" name="TextBox 7">
            <a:extLst>
              <a:ext uri="{FF2B5EF4-FFF2-40B4-BE49-F238E27FC236}">
                <a16:creationId xmlns:a16="http://schemas.microsoft.com/office/drawing/2014/main" id="{55D6ADCD-2F2C-4724-AF88-74ABBB058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72" y="4101455"/>
            <a:ext cx="633638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bg-BG" altLang="en-US" sz="2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Благодаря</a:t>
            </a:r>
            <a:r>
              <a:rPr lang="bg-BG" altLang="en-US" b="0" dirty="0">
                <a:solidFill>
                  <a:schemeClr val="bg2"/>
                </a:solidFill>
                <a:latin typeface="Comic Sans MS" panose="030F0702030302020204" pitchFamily="66" charset="0"/>
              </a:rPr>
              <a:t> </a:t>
            </a:r>
            <a:r>
              <a:rPr lang="bg-BG" altLang="en-US" sz="2400" dirty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 вниманието</a:t>
            </a:r>
            <a:r>
              <a:rPr lang="bg-BG" altLang="en-US" sz="24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!</a:t>
            </a:r>
            <a:endParaRPr lang="en-US" altLang="en-US" sz="2400" dirty="0" smtClean="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400" dirty="0" smtClean="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bg-BG" altLang="en-US" sz="20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За контакти: Владимир Трифонов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vtrifonof@riosv-hs.org, </a:t>
            </a:r>
            <a:r>
              <a:rPr lang="bg-BG" altLang="en-US" sz="2000" dirty="0" smtClean="0">
                <a:solidFill>
                  <a:schemeClr val="tx2"/>
                </a:solidFill>
                <a:latin typeface="Comic Sans MS" panose="030F0702030302020204" pitchFamily="66" charset="0"/>
                <a:ea typeface="MS Mincho" panose="02020609040205080304" pitchFamily="49" charset="-128"/>
                <a:cs typeface="Arial" panose="020B0604020202020204" pitchFamily="34" charset="0"/>
              </a:rPr>
              <a:t>тел. 0885964448</a:t>
            </a:r>
            <a:endParaRPr lang="en-US" altLang="en-US" sz="2000" dirty="0">
              <a:solidFill>
                <a:schemeClr val="tx2"/>
              </a:solidFill>
              <a:latin typeface="Comic Sans MS" panose="030F0702030302020204" pitchFamily="66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pic>
        <p:nvPicPr>
          <p:cNvPr id="7" name="Картина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9023" y="89663"/>
            <a:ext cx="1361905" cy="1085714"/>
          </a:xfrm>
          <a:prstGeom prst="rect">
            <a:avLst/>
          </a:prstGeom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325" y="167389"/>
            <a:ext cx="590476" cy="400000"/>
          </a:xfrm>
          <a:prstGeom prst="rect">
            <a:avLst/>
          </a:prstGeom>
        </p:spPr>
      </p:pic>
      <p:sp>
        <p:nvSpPr>
          <p:cNvPr id="9" name="Правоъгълник 8"/>
          <p:cNvSpPr/>
          <p:nvPr/>
        </p:nvSpPr>
        <p:spPr>
          <a:xfrm>
            <a:off x="63859" y="580302"/>
            <a:ext cx="1901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chemeClr val="bg2"/>
                </a:solidFill>
              </a:rPr>
              <a:t>Европейски </a:t>
            </a:r>
            <a:r>
              <a:rPr lang="ru-RU" sz="1100" dirty="0" err="1">
                <a:solidFill>
                  <a:schemeClr val="bg2"/>
                </a:solidFill>
              </a:rPr>
              <a:t>съюз</a:t>
            </a:r>
            <a:endParaRPr lang="ru-RU" sz="1100" dirty="0">
              <a:solidFill>
                <a:schemeClr val="bg2"/>
              </a:solidFill>
            </a:endParaRPr>
          </a:p>
          <a:p>
            <a:pPr algn="ctr"/>
            <a:r>
              <a:rPr lang="ru-RU" sz="1100" dirty="0">
                <a:solidFill>
                  <a:schemeClr val="bg2"/>
                </a:solidFill>
              </a:rPr>
              <a:t>Европейски </a:t>
            </a:r>
            <a:r>
              <a:rPr lang="ru-RU" sz="1100" dirty="0" err="1">
                <a:solidFill>
                  <a:schemeClr val="bg2"/>
                </a:solidFill>
              </a:rPr>
              <a:t>структурни</a:t>
            </a:r>
            <a:r>
              <a:rPr lang="ru-RU" sz="1100" dirty="0">
                <a:solidFill>
                  <a:schemeClr val="bg2"/>
                </a:solidFill>
              </a:rPr>
              <a:t> и </a:t>
            </a:r>
            <a:r>
              <a:rPr lang="ru-RU" sz="1100" dirty="0" err="1">
                <a:solidFill>
                  <a:schemeClr val="bg2"/>
                </a:solidFill>
              </a:rPr>
              <a:t>инвестиционни</a:t>
            </a:r>
            <a:r>
              <a:rPr lang="ru-RU" sz="1100" dirty="0">
                <a:solidFill>
                  <a:schemeClr val="bg2"/>
                </a:solidFill>
              </a:rPr>
              <a:t> </a:t>
            </a:r>
            <a:r>
              <a:rPr lang="ru-RU" sz="1100" dirty="0" err="1">
                <a:solidFill>
                  <a:schemeClr val="bg2"/>
                </a:solidFill>
              </a:rPr>
              <a:t>фондове</a:t>
            </a:r>
            <a:endParaRPr lang="ru-RU" sz="1100" dirty="0">
              <a:solidFill>
                <a:schemeClr val="bg2"/>
              </a:solidFill>
            </a:endParaRPr>
          </a:p>
        </p:txBody>
      </p:sp>
      <p:sp>
        <p:nvSpPr>
          <p:cNvPr id="10" name="Текстово поле 9"/>
          <p:cNvSpPr txBox="1"/>
          <p:nvPr/>
        </p:nvSpPr>
        <p:spPr>
          <a:xfrm>
            <a:off x="2195736" y="80727"/>
            <a:ext cx="48245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2"/>
                </a:solidFill>
              </a:rPr>
              <a:t>ОБЩИНА МАДЖАРОВО</a:t>
            </a:r>
          </a:p>
          <a:p>
            <a:pPr algn="ctr"/>
            <a:r>
              <a:rPr lang="ru-RU" sz="1400" dirty="0">
                <a:solidFill>
                  <a:schemeClr val="bg2"/>
                </a:solidFill>
              </a:rPr>
              <a:t>Проект BG16M1OP002-3.019-0022-С01 „Натура 2000 в </a:t>
            </a:r>
            <a:r>
              <a:rPr lang="ru-RU" sz="1400" dirty="0" err="1">
                <a:solidFill>
                  <a:schemeClr val="bg2"/>
                </a:solidFill>
              </a:rPr>
              <a:t>област</a:t>
            </a:r>
            <a:r>
              <a:rPr lang="ru-RU" sz="1400" dirty="0">
                <a:solidFill>
                  <a:schemeClr val="bg2"/>
                </a:solidFill>
              </a:rPr>
              <a:t> </a:t>
            </a:r>
            <a:r>
              <a:rPr lang="ru-RU" sz="1400" dirty="0" err="1">
                <a:solidFill>
                  <a:schemeClr val="bg2"/>
                </a:solidFill>
              </a:rPr>
              <a:t>Хасково</a:t>
            </a:r>
            <a:r>
              <a:rPr lang="ru-RU" sz="1400" dirty="0">
                <a:solidFill>
                  <a:schemeClr val="bg2"/>
                </a:solidFill>
              </a:rPr>
              <a:t>“</a:t>
            </a:r>
          </a:p>
        </p:txBody>
      </p:sp>
      <p:sp>
        <p:nvSpPr>
          <p:cNvPr id="11" name="Текстово поле 10"/>
          <p:cNvSpPr txBox="1"/>
          <p:nvPr/>
        </p:nvSpPr>
        <p:spPr>
          <a:xfrm>
            <a:off x="0" y="5714175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Този документ е създаден с финансова подкрепа на Оперативна програма „Околна среда 2014-2020г“, съфинансирана от Европейския съюз чрез Европейския фонд за регионално развитие и Кохезионния фонд, по проект </a:t>
            </a:r>
            <a:r>
              <a:rPr lang="en-US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BG16M1OP002-3.019-0022-</a:t>
            </a:r>
            <a:r>
              <a:rPr lang="bg-BG" sz="1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С01 „Натура 2000 в област Хасково“. Цялата отговорност за съдържанието на документа се носи от община Маджарово и при никакви обстоятелства не може да се приеме, че неговото съдържание отразява официалното становище на Европейския съюз и Управляващия орган.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72" y="3345683"/>
            <a:ext cx="2306392" cy="3397873"/>
          </a:xfrm>
          <a:prstGeom prst="rect">
            <a:avLst/>
          </a:prstGeom>
        </p:spPr>
      </p:pic>
      <p:pic>
        <p:nvPicPr>
          <p:cNvPr id="2" name="Картина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172" y="0"/>
            <a:ext cx="2306392" cy="3459588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107504" y="476672"/>
            <a:ext cx="5544616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b="0" i="0" dirty="0" smtClean="0">
              <a:solidFill>
                <a:schemeClr val="bg2"/>
              </a:solidFill>
              <a:effectLst/>
              <a:latin typeface="Comic Sans MS" panose="030F0702030302020204" pitchFamily="66" charset="0"/>
            </a:endParaRPr>
          </a:p>
          <a:p>
            <a:pPr algn="just"/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Процесът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по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създаване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екологичната мрежа Натура 2000 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България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започва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през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2002 г. с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приемането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 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Закона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биологичното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разнообразие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 (ЗБР),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който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въвежда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нормите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двете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европейски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директиви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	</a:t>
            </a:r>
          </a:p>
          <a:p>
            <a:pPr algn="just"/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Съгласно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bg-BG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ЗБР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страната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се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обявяват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зони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част от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мрежа. 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Това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места от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акваторията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страната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отговарят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изискванията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наличие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важни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биологичното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разнообразие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растителни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животински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видове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типове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Приложенията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Директивата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местообитанията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Директивата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птиците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  <a:endParaRPr lang="bg-BG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endParaRPr lang="ru-RU" b="0" i="0" dirty="0">
              <a:solidFill>
                <a:schemeClr val="tx2"/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50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290492" y="345297"/>
            <a:ext cx="856301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От 2002 г. до 2006 г., чрез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изпълнението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редица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проекти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, 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изработен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национален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списък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потенциални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места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включване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 Натура 2000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мрежата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. </a:t>
            </a:r>
            <a:endParaRPr lang="ru-RU" b="0" i="0" dirty="0" smtClean="0">
              <a:solidFill>
                <a:schemeClr val="tx2"/>
              </a:solidFill>
              <a:effectLst/>
              <a:latin typeface="Comic Sans MS" panose="030F0702030302020204" pitchFamily="66" charset="0"/>
            </a:endParaRPr>
          </a:p>
          <a:p>
            <a:pPr algn="just"/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i="0" dirty="0" err="1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Първоначалното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предложение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през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2007 г.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включва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pPr algn="just"/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- 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114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дивите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,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покриващи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20,4 % от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територията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България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;</a:t>
            </a:r>
          </a:p>
          <a:p>
            <a:pPr algn="just"/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- 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228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природни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местообитания,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покриващи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29,5 % от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територията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България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.</a:t>
            </a:r>
            <a:endParaRPr lang="bg-B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29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290492" y="345297"/>
            <a:ext cx="85630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bg-BG" dirty="0"/>
          </a:p>
        </p:txBody>
      </p:sp>
      <p:sp>
        <p:nvSpPr>
          <p:cNvPr id="5" name="Текстово поле 4">
            <a:extLst>
              <a:ext uri="{FF2B5EF4-FFF2-40B4-BE49-F238E27FC236}">
                <a16:creationId xmlns:a16="http://schemas.microsoft.com/office/drawing/2014/main" id="{C6439350-E48F-414A-9FDA-CFB6AE68DD8A}"/>
              </a:ext>
            </a:extLst>
          </p:cNvPr>
          <p:cNvSpPr txBox="1"/>
          <p:nvPr/>
        </p:nvSpPr>
        <p:spPr>
          <a:xfrm>
            <a:off x="74468" y="221870"/>
            <a:ext cx="4497532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	В периода 2008-2019 г.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националният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списък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със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дивите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 и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природните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местообитания  е бил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допълван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и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разширяван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с Решения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Министерския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съвет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към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сегашния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етап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България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включва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pPr algn="just"/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- 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234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зони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опазване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природни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местообитания,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покриващи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30,3 % от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България</a:t>
            </a:r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endParaRPr lang="ru-RU" b="0" i="0" dirty="0" smtClean="0">
              <a:solidFill>
                <a:schemeClr val="tx2"/>
              </a:solidFill>
              <a:effectLst/>
              <a:latin typeface="Comic Sans MS" panose="030F0702030302020204" pitchFamily="66" charset="0"/>
            </a:endParaRPr>
          </a:p>
          <a:p>
            <a:pPr algn="just"/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- 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120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дивите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,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покриващи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23.1 % от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територията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България</a:t>
            </a:r>
            <a:r>
              <a:rPr lang="ru-RU" b="0" i="0" dirty="0" smtClean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;</a:t>
            </a:r>
          </a:p>
          <a:p>
            <a:pPr algn="just"/>
            <a:endParaRPr lang="ru-RU" b="0" i="0" dirty="0">
              <a:solidFill>
                <a:schemeClr val="tx2"/>
              </a:solidFill>
              <a:effectLst/>
              <a:latin typeface="Comic Sans MS" panose="030F0702030302020204" pitchFamily="66" charset="0"/>
            </a:endParaRPr>
          </a:p>
          <a:p>
            <a:endParaRPr lang="ru-RU" b="0" dirty="0">
              <a:latin typeface="Open Sans"/>
            </a:endParaRPr>
          </a:p>
        </p:txBody>
      </p:sp>
      <p:pic>
        <p:nvPicPr>
          <p:cNvPr id="6" name="Picture 2" descr="tabl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-13320"/>
            <a:ext cx="4355976" cy="309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table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73759"/>
            <a:ext cx="4355976" cy="308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40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88840"/>
            <a:ext cx="7092280" cy="4869160"/>
          </a:xfrm>
          <a:prstGeom prst="rect">
            <a:avLst/>
          </a:prstGeom>
        </p:spPr>
      </p:pic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428894" y="1468682"/>
            <a:ext cx="84246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	</a:t>
            </a:r>
            <a:endParaRPr lang="bg-BG" sz="1800" b="0" dirty="0">
              <a:latin typeface="+mn-lt"/>
            </a:endParaRPr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44625D8D-A1B1-4673-B2C4-B2AFEF0DB6B4}"/>
              </a:ext>
            </a:extLst>
          </p:cNvPr>
          <p:cNvSpPr txBox="1"/>
          <p:nvPr/>
        </p:nvSpPr>
        <p:spPr>
          <a:xfrm>
            <a:off x="359693" y="237576"/>
            <a:ext cx="856301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Процесът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издаване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заповеди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обявяване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опазване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дивите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птици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е приключил, и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сега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сме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процес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по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издаването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заповедите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обявяване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местообитанията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. 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Първите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планове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за управление на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защитени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зони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страната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вече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са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0" i="0" dirty="0" err="1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утвърдени</a:t>
            </a:r>
            <a:r>
              <a:rPr lang="ru-RU" b="0" i="0" dirty="0">
                <a:solidFill>
                  <a:schemeClr val="tx2"/>
                </a:solidFill>
                <a:effectLst/>
                <a:latin typeface="Comic Sans MS" panose="030F0702030302020204" pitchFamily="66" charset="0"/>
              </a:rPr>
              <a:t>.</a:t>
            </a:r>
            <a:endParaRPr lang="bg-B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60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Текстово поле 1"/>
          <p:cNvSpPr txBox="1"/>
          <p:nvPr/>
        </p:nvSpPr>
        <p:spPr>
          <a:xfrm>
            <a:off x="611560" y="548680"/>
            <a:ext cx="77768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 ЕКОЛОГИЧНА 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МРЕЖА</a:t>
            </a:r>
          </a:p>
          <a:p>
            <a:pPr algn="just"/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Съгласно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ЗБР </a:t>
            </a:r>
            <a:r>
              <a:rPr lang="ru-RU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държавата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изгражда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мрежа, </a:t>
            </a:r>
            <a:r>
              <a:rPr lang="ru-RU" b="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включваща</a:t>
            </a:r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pPr algn="just"/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1. Защитени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зони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като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част от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Европейската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 "НАТУРА 2000", 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могат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да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участват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;</a:t>
            </a:r>
          </a:p>
          <a:p>
            <a:pPr algn="just"/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територии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които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не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попадат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защитените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зони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</a:p>
          <a:p>
            <a:pPr algn="just"/>
            <a:endParaRPr lang="ru-RU" b="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b="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В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Националната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екологична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мрежа приоритетно се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включват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КОРИНЕ места,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Рамсарски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места,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важни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места за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растенията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и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орнитологични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b="0" dirty="0" err="1">
                <a:solidFill>
                  <a:schemeClr val="tx2"/>
                </a:solidFill>
                <a:latin typeface="Comic Sans MS" panose="030F0702030302020204" pitchFamily="66" charset="0"/>
              </a:rPr>
              <a:t>важни</a:t>
            </a:r>
            <a:r>
              <a:rPr lang="ru-RU" b="0" dirty="0">
                <a:solidFill>
                  <a:schemeClr val="tx2"/>
                </a:solidFill>
                <a:latin typeface="Comic Sans MS" panose="030F0702030302020204" pitchFamily="66" charset="0"/>
              </a:rPr>
              <a:t> места.</a:t>
            </a:r>
          </a:p>
          <a:p>
            <a:pPr algn="just"/>
            <a:endParaRPr lang="ru-RU" b="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92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/>
          <p:nvPr/>
        </p:nvSpPr>
        <p:spPr>
          <a:xfrm>
            <a:off x="179512" y="116632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solidFill>
                  <a:srgbClr val="5D9446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Процес на управление на  мрежата Натура 2000 в България</a:t>
            </a:r>
            <a:endParaRPr lang="bg-BG" b="1" dirty="0">
              <a:solidFill>
                <a:srgbClr val="5D9446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6983"/>
            <a:ext cx="8133116" cy="6352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525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72121">
  <a:themeElements>
    <a:clrScheme name="01072121 11">
      <a:dk1>
        <a:srgbClr val="005A58"/>
      </a:dk1>
      <a:lt1>
        <a:srgbClr val="FFFFFF"/>
      </a:lt1>
      <a:dk2>
        <a:srgbClr val="33CCCC"/>
      </a:dk2>
      <a:lt2>
        <a:srgbClr val="FFFF99"/>
      </a:lt2>
      <a:accent1>
        <a:srgbClr val="006462"/>
      </a:accent1>
      <a:accent2>
        <a:srgbClr val="6D6FC7"/>
      </a:accent2>
      <a:accent3>
        <a:srgbClr val="ADE2E2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01072121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0107212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6">
        <a:dk1>
          <a:srgbClr val="DCEBE6"/>
        </a:dk1>
        <a:lt1>
          <a:srgbClr val="FFFFFF"/>
        </a:lt1>
        <a:dk2>
          <a:srgbClr val="000000"/>
        </a:dk2>
        <a:lt2>
          <a:srgbClr val="333333"/>
        </a:lt2>
        <a:accent1>
          <a:srgbClr val="3374A1"/>
        </a:accent1>
        <a:accent2>
          <a:srgbClr val="3B2E8A"/>
        </a:accent2>
        <a:accent3>
          <a:srgbClr val="FFFFFF"/>
        </a:accent3>
        <a:accent4>
          <a:srgbClr val="BCC9C4"/>
        </a:accent4>
        <a:accent5>
          <a:srgbClr val="ADBCCD"/>
        </a:accent5>
        <a:accent6>
          <a:srgbClr val="35297D"/>
        </a:accent6>
        <a:hlink>
          <a:srgbClr val="00FFFF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7">
        <a:dk1>
          <a:srgbClr val="3E3E5C"/>
        </a:dk1>
        <a:lt1>
          <a:srgbClr val="FFFFFF"/>
        </a:lt1>
        <a:dk2>
          <a:srgbClr val="B9B9D7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D9D9E8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21 8">
        <a:dk1>
          <a:srgbClr val="CCCC99"/>
        </a:dk1>
        <a:lt1>
          <a:srgbClr val="FFFFCC"/>
        </a:lt1>
        <a:dk2>
          <a:srgbClr val="DFD293"/>
        </a:dk2>
        <a:lt2>
          <a:srgbClr val="5C1F00"/>
        </a:lt2>
        <a:accent1>
          <a:srgbClr val="78783C"/>
        </a:accent1>
        <a:accent2>
          <a:srgbClr val="FFFFCC"/>
        </a:accent2>
        <a:accent3>
          <a:srgbClr val="FFFFE2"/>
        </a:accent3>
        <a:accent4>
          <a:srgbClr val="AEAE82"/>
        </a:accent4>
        <a:accent5>
          <a:srgbClr val="BEBEAF"/>
        </a:accent5>
        <a:accent6>
          <a:srgbClr val="E7E7B9"/>
        </a:accent6>
        <a:hlink>
          <a:srgbClr val="9900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72121 9">
        <a:dk1>
          <a:srgbClr val="2D2015"/>
        </a:dk1>
        <a:lt1>
          <a:srgbClr val="D2D2D2"/>
        </a:lt1>
        <a:dk2>
          <a:srgbClr val="CCCCA5"/>
        </a:dk2>
        <a:lt2>
          <a:srgbClr val="DFC08D"/>
        </a:lt2>
        <a:accent1>
          <a:srgbClr val="666666"/>
        </a:accent1>
        <a:accent2>
          <a:srgbClr val="0066FF"/>
        </a:accent2>
        <a:accent3>
          <a:srgbClr val="E2E2CF"/>
        </a:accent3>
        <a:accent4>
          <a:srgbClr val="B3B3B3"/>
        </a:accent4>
        <a:accent5>
          <a:srgbClr val="B8B8B8"/>
        </a:accent5>
        <a:accent6>
          <a:srgbClr val="005CE7"/>
        </a:accent6>
        <a:hlink>
          <a:srgbClr val="66CCFF"/>
        </a:hlink>
        <a:folHlink>
          <a:srgbClr val="FAF0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21 10">
        <a:dk1>
          <a:srgbClr val="2D2015"/>
        </a:dk1>
        <a:lt1>
          <a:srgbClr val="D2D2D2"/>
        </a:lt1>
        <a:dk2>
          <a:srgbClr val="73CDFF"/>
        </a:dk2>
        <a:lt2>
          <a:srgbClr val="DFC08D"/>
        </a:lt2>
        <a:accent1>
          <a:srgbClr val="666666"/>
        </a:accent1>
        <a:accent2>
          <a:srgbClr val="0066FF"/>
        </a:accent2>
        <a:accent3>
          <a:srgbClr val="BCE3FF"/>
        </a:accent3>
        <a:accent4>
          <a:srgbClr val="B3B3B3"/>
        </a:accent4>
        <a:accent5>
          <a:srgbClr val="B8B8B8"/>
        </a:accent5>
        <a:accent6>
          <a:srgbClr val="005CE7"/>
        </a:accent6>
        <a:hlink>
          <a:srgbClr val="66CCFF"/>
        </a:hlink>
        <a:folHlink>
          <a:srgbClr val="FAF0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21 11">
        <a:dk1>
          <a:srgbClr val="005A58"/>
        </a:dk1>
        <a:lt1>
          <a:srgbClr val="FFFFFF"/>
        </a:lt1>
        <a:dk2>
          <a:srgbClr val="33CCCC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DE2E2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72121 12">
        <a:dk1>
          <a:srgbClr val="003366"/>
        </a:dk1>
        <a:lt1>
          <a:srgbClr val="FFFFFF"/>
        </a:lt1>
        <a:dk2>
          <a:srgbClr val="0000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B8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на Office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01072121 11">
    <a:dk1>
      <a:srgbClr val="005A58"/>
    </a:dk1>
    <a:lt1>
      <a:srgbClr val="FFFFFF"/>
    </a:lt1>
    <a:dk2>
      <a:srgbClr val="33CCCC"/>
    </a:dk2>
    <a:lt2>
      <a:srgbClr val="FFFF99"/>
    </a:lt2>
    <a:accent1>
      <a:srgbClr val="006462"/>
    </a:accent1>
    <a:accent2>
      <a:srgbClr val="6D6FC7"/>
    </a:accent2>
    <a:accent3>
      <a:srgbClr val="ADE2E2"/>
    </a:accent3>
    <a:accent4>
      <a:srgbClr val="DADADA"/>
    </a:accent4>
    <a:accent5>
      <a:srgbClr val="AAB8B7"/>
    </a:accent5>
    <a:accent6>
      <a:srgbClr val="6264B4"/>
    </a:accent6>
    <a:hlink>
      <a:srgbClr val="00FFFF"/>
    </a:hlink>
    <a:folHlink>
      <a:srgbClr val="00FF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17918</TotalTime>
  <Words>4781</Words>
  <Application>Microsoft Office PowerPoint</Application>
  <PresentationFormat>Презентация на цял екран (4:3)</PresentationFormat>
  <Paragraphs>339</Paragraphs>
  <Slides>32</Slides>
  <Notes>11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32</vt:i4>
      </vt:variant>
    </vt:vector>
  </HeadingPairs>
  <TitlesOfParts>
    <vt:vector size="39" baseType="lpstr">
      <vt:lpstr>Arial</vt:lpstr>
      <vt:lpstr>Arial Black</vt:lpstr>
      <vt:lpstr>Comic Sans MS</vt:lpstr>
      <vt:lpstr>MS Mincho</vt:lpstr>
      <vt:lpstr>Open Sans</vt:lpstr>
      <vt:lpstr>Verdana</vt:lpstr>
      <vt:lpstr>01072121</vt:lpstr>
      <vt:lpstr>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Ориентирование  на    местности</dc:title>
  <dc:creator>Берюхов</dc:creator>
  <cp:lastModifiedBy>Vladimir Trifonov</cp:lastModifiedBy>
  <cp:revision>895</cp:revision>
  <dcterms:created xsi:type="dcterms:W3CDTF">2007-07-12T17:22:13Z</dcterms:created>
  <dcterms:modified xsi:type="dcterms:W3CDTF">2021-09-08T10:54:02Z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TC010721211049</vt:lpwstr>
  </property>
</Properties>
</file>